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45"/>
  </p:notesMasterIdLst>
  <p:handoutMasterIdLst>
    <p:handoutMasterId r:id="rId46"/>
  </p:handoutMasterIdLst>
  <p:sldIdLst>
    <p:sldId id="640" r:id="rId5"/>
    <p:sldId id="642" r:id="rId6"/>
    <p:sldId id="650" r:id="rId7"/>
    <p:sldId id="651" r:id="rId8"/>
    <p:sldId id="652" r:id="rId9"/>
    <p:sldId id="664" r:id="rId10"/>
    <p:sldId id="665" r:id="rId11"/>
    <p:sldId id="671" r:id="rId12"/>
    <p:sldId id="667" r:id="rId13"/>
    <p:sldId id="672" r:id="rId14"/>
    <p:sldId id="668" r:id="rId15"/>
    <p:sldId id="669" r:id="rId16"/>
    <p:sldId id="674" r:id="rId17"/>
    <p:sldId id="675" r:id="rId18"/>
    <p:sldId id="677" r:id="rId19"/>
    <p:sldId id="676" r:id="rId20"/>
    <p:sldId id="678" r:id="rId21"/>
    <p:sldId id="686" r:id="rId22"/>
    <p:sldId id="679" r:id="rId23"/>
    <p:sldId id="680" r:id="rId24"/>
    <p:sldId id="681" r:id="rId25"/>
    <p:sldId id="682" r:id="rId26"/>
    <p:sldId id="683" r:id="rId27"/>
    <p:sldId id="684" r:id="rId28"/>
    <p:sldId id="687" r:id="rId29"/>
    <p:sldId id="685" r:id="rId30"/>
    <p:sldId id="688" r:id="rId31"/>
    <p:sldId id="690" r:id="rId32"/>
    <p:sldId id="691" r:id="rId33"/>
    <p:sldId id="714" r:id="rId34"/>
    <p:sldId id="689" r:id="rId35"/>
    <p:sldId id="712" r:id="rId36"/>
    <p:sldId id="715" r:id="rId37"/>
    <p:sldId id="711" r:id="rId38"/>
    <p:sldId id="713" r:id="rId39"/>
    <p:sldId id="709" r:id="rId40"/>
    <p:sldId id="716" r:id="rId41"/>
    <p:sldId id="717" r:id="rId42"/>
    <p:sldId id="718" r:id="rId43"/>
    <p:sldId id="719" r:id="rId44"/>
  </p:sldIdLst>
  <p:sldSz cx="12192000" cy="6858000"/>
  <p:notesSz cx="6797675" cy="9926638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33CC"/>
    <a:srgbClr val="0066FF"/>
    <a:srgbClr val="0099FF"/>
    <a:srgbClr val="3399FF"/>
    <a:srgbClr val="33CC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9" autoAdjust="0"/>
    <p:restoredTop sz="89986" autoAdjust="0"/>
  </p:normalViewPr>
  <p:slideViewPr>
    <p:cSldViewPr snapToGrid="0">
      <p:cViewPr varScale="1">
        <p:scale>
          <a:sx n="106" d="100"/>
          <a:sy n="106" d="100"/>
        </p:scale>
        <p:origin x="114" y="480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69" d="100"/>
          <a:sy n="69" d="100"/>
        </p:scale>
        <p:origin x="279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238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75E9C40-2B55-43AB-8539-C48809F2FC17}" type="datetime1">
              <a:rPr lang="en-US" altLang="ko-KR" smtClean="0">
                <a:latin typeface="+mj-ea"/>
                <a:ea typeface="+mj-ea"/>
              </a:rPr>
              <a:t>9/18/2023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58D25597-25DC-4569-9D2F-FB5CC7243947}" type="datetime1">
              <a:rPr lang="ko-KR" altLang="en-US" smtClean="0"/>
              <a:pPr/>
              <a:t>2023-09-18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BCFAAAB6-A2C6-4A85-A3A1-98EFBA61C96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 dirty="0">
              <a:effectLst/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092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035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>
              <a:defRPr sz="6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51025" y="1502407"/>
            <a:ext cx="10153352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858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200" b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0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243032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4064" y="1573710"/>
            <a:ext cx="6272784" cy="1041474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 err="1"/>
              <a:t>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6848" y="6313320"/>
            <a:ext cx="42923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1573710"/>
            <a:ext cx="4050792" cy="4607634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44854"/>
            <a:ext cx="6272784" cy="137033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9093" y="6324077"/>
            <a:ext cx="128016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563723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0651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961534"/>
            <a:ext cx="10890504" cy="3793346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ctr">
              <a:defRPr sz="4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6713" y="6324077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8" name="Google Shape;11530;p73">
            <a:extLst>
              <a:ext uri="{FF2B5EF4-FFF2-40B4-BE49-F238E27FC236}">
                <a16:creationId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9" name="Google Shape;11531;p73">
              <a:extLst>
                <a:ext uri="{FF2B5EF4-FFF2-40B4-BE49-F238E27FC236}">
                  <a16:creationId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32;p73">
              <a:extLst>
                <a:ext uri="{FF2B5EF4-FFF2-40B4-BE49-F238E27FC236}">
                  <a16:creationId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3;p73">
              <a:extLst>
                <a:ext uri="{FF2B5EF4-FFF2-40B4-BE49-F238E27FC236}">
                  <a16:creationId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4;p73">
              <a:extLst>
                <a:ext uri="{FF2B5EF4-FFF2-40B4-BE49-F238E27FC236}">
                  <a16:creationId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5;p73">
              <a:extLst>
                <a:ext uri="{FF2B5EF4-FFF2-40B4-BE49-F238E27FC236}">
                  <a16:creationId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6;p73">
              <a:extLst>
                <a:ext uri="{FF2B5EF4-FFF2-40B4-BE49-F238E27FC236}">
                  <a16:creationId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55809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6559" y="6356350"/>
            <a:ext cx="8866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3EA1A1-772A-9B48-0540-0DE346C4B3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r="6054"/>
          <a:stretch/>
        </p:blipFill>
        <p:spPr>
          <a:xfrm>
            <a:off x="-1256" y="-3606"/>
            <a:ext cx="12193256" cy="7926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51987B-B7E1-F416-51B6-8EB915B6C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9944548" y="411780"/>
            <a:ext cx="2038488" cy="3772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07894" y="6356350"/>
            <a:ext cx="1621677" cy="310923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 userDrawn="1"/>
        </p:nvSpPr>
        <p:spPr>
          <a:xfrm>
            <a:off x="691375" y="115445"/>
            <a:ext cx="5687910" cy="56011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44" r:id="rId7"/>
    <p:sldLayoutId id="2147483726" r:id="rId8"/>
    <p:sldLayoutId id="2147483727" r:id="rId9"/>
    <p:sldLayoutId id="2147483741" r:id="rId10"/>
    <p:sldLayoutId id="214748374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opendata.aws/" TargetMode="Externa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0070C0"/>
          </a:solidFill>
        </p:spPr>
        <p:txBody>
          <a:bodyPr rtlCol="0">
            <a:normAutofit/>
          </a:bodyPr>
          <a:lstStyle/>
          <a:p>
            <a:r>
              <a:rPr lang="ko-KR" altLang="en-US" sz="5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어프렌티스</a:t>
            </a:r>
            <a:r>
              <a: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프로젝트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131AE24-4A9A-F189-48CD-1E84B082B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1368" y="3359803"/>
            <a:ext cx="8586216" cy="685800"/>
          </a:xfrm>
          <a:solidFill>
            <a:srgbClr val="0070C0"/>
          </a:solidFill>
        </p:spPr>
        <p:txBody>
          <a:bodyPr/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09A3E-B7A3-2D6C-B3C0-E634F34D8DE0}"/>
              </a:ext>
            </a:extLst>
          </p:cNvPr>
          <p:cNvSpPr txBox="1"/>
          <p:nvPr/>
        </p:nvSpPr>
        <p:spPr>
          <a:xfrm>
            <a:off x="2505993" y="4500970"/>
            <a:ext cx="717696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충북대학교 산업인공지능연구센터 김 재영</a:t>
            </a:r>
          </a:p>
        </p:txBody>
      </p:sp>
    </p:spTree>
    <p:extLst>
      <p:ext uri="{BB962C8B-B14F-4D97-AF65-F5344CB8AC3E}">
        <p14:creationId xmlns:p14="http://schemas.microsoft.com/office/powerpoint/2010/main" val="418444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데이터 수집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876" y="1191811"/>
            <a:ext cx="3333449" cy="357539"/>
          </a:xfrm>
          <a:solidFill>
            <a:srgbClr val="0070C0"/>
          </a:solidFill>
        </p:spPr>
        <p:txBody>
          <a:bodyPr>
            <a:normAutofit fontScale="85000" lnSpcReduction="20000"/>
          </a:bodyPr>
          <a:lstStyle/>
          <a:p>
            <a:pPr marL="0" indent="0">
              <a:buClr>
                <a:srgbClr val="7030A0"/>
              </a:buClr>
              <a:buNone/>
            </a:pPr>
            <a:r>
              <a:rPr lang="en-US" altLang="ko-KR" b="1" dirty="0" smtClean="0">
                <a:solidFill>
                  <a:schemeClr val="bg1"/>
                </a:solidFill>
              </a:rPr>
              <a:t>2.3 </a:t>
            </a:r>
            <a:r>
              <a:rPr lang="ko-KR" altLang="en-US" b="1" dirty="0">
                <a:solidFill>
                  <a:schemeClr val="bg1"/>
                </a:solidFill>
              </a:rPr>
              <a:t>데이터 구조 </a:t>
            </a:r>
            <a:r>
              <a:rPr lang="ko-KR" altLang="en-US" b="1" dirty="0" smtClean="0">
                <a:solidFill>
                  <a:schemeClr val="bg1"/>
                </a:solidFill>
              </a:rPr>
              <a:t>훑어보기 </a:t>
            </a:r>
            <a:r>
              <a:rPr lang="en-US" altLang="ko-KR" b="1" dirty="0" smtClean="0">
                <a:solidFill>
                  <a:schemeClr val="bg1"/>
                </a:solidFill>
              </a:rPr>
              <a:t>- 1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825055" y="1595806"/>
            <a:ext cx="9795319" cy="4538294"/>
          </a:xfrm>
          <a:prstGeom prst="rect">
            <a:avLst/>
          </a:prstGeom>
          <a:ln w="6350">
            <a:solidFill>
              <a:srgbClr val="00B0F0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구조를 훑어보는 과정은 데이터를 처음으로 이해하고 파악하는 중요한 </a:t>
            </a:r>
            <a:r>
              <a:rPr lang="ko-KR" altLang="en-US" dirty="0" smtClean="0"/>
              <a:t>단계로 데이터의 </a:t>
            </a:r>
            <a:r>
              <a:rPr lang="ko-KR" altLang="en-US" dirty="0"/>
              <a:t>기본적인 특성과 패턴을 파악하며 데이터의 품질을 </a:t>
            </a:r>
            <a:r>
              <a:rPr lang="ko-KR" altLang="en-US" dirty="0" smtClean="0"/>
              <a:t>평가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데이터 </a:t>
            </a:r>
            <a:r>
              <a:rPr lang="ko-KR" altLang="en-US" dirty="0" err="1"/>
              <a:t>미리보기</a:t>
            </a:r>
            <a:r>
              <a:rPr lang="en-US" altLang="ko-KR" dirty="0" smtClean="0"/>
              <a:t>:</a:t>
            </a:r>
            <a:endParaRPr lang="en-US" altLang="ko-KR" dirty="0"/>
          </a:p>
          <a:p>
            <a:pPr lvl="2"/>
            <a:r>
              <a:rPr lang="ko-KR" altLang="en-US" dirty="0"/>
              <a:t>데이터를 불러온 후</a:t>
            </a:r>
            <a:r>
              <a:rPr lang="en-US" altLang="ko-KR" dirty="0"/>
              <a:t>, </a:t>
            </a:r>
            <a:r>
              <a:rPr lang="ko-KR" altLang="en-US" dirty="0"/>
              <a:t>처음 몇 개의 행을 출력하여 데이터의 일반적인 모습을 파악합니다</a:t>
            </a:r>
            <a:r>
              <a:rPr lang="en-US" altLang="ko-KR" dirty="0"/>
              <a:t>. Pandas</a:t>
            </a:r>
            <a:r>
              <a:rPr lang="ko-KR" altLang="en-US" dirty="0"/>
              <a:t>의 </a:t>
            </a:r>
            <a:r>
              <a:rPr lang="en-US" altLang="ko-KR" dirty="0"/>
              <a:t>head() </a:t>
            </a:r>
            <a:r>
              <a:rPr lang="ko-KR" altLang="en-US" dirty="0"/>
              <a:t>함수나 </a:t>
            </a:r>
            <a:r>
              <a:rPr lang="en-US" altLang="ko-KR" dirty="0" err="1"/>
              <a:t>NumPy</a:t>
            </a:r>
            <a:r>
              <a:rPr lang="ko-KR" altLang="en-US" dirty="0"/>
              <a:t>의 </a:t>
            </a:r>
            <a:r>
              <a:rPr lang="ko-KR" altLang="en-US" dirty="0" err="1"/>
              <a:t>슬라이싱을</a:t>
            </a:r>
            <a:r>
              <a:rPr lang="ko-KR" altLang="en-US" dirty="0"/>
              <a:t> 사용하여 데이터의 처음 몇 행을 확인할 수 </a:t>
            </a:r>
            <a:r>
              <a:rPr lang="ko-KR" altLang="en-US" dirty="0" smtClean="0"/>
              <a:t>있다</a:t>
            </a:r>
            <a:r>
              <a:rPr lang="en-US" altLang="ko-KR" dirty="0"/>
              <a:t>.</a:t>
            </a:r>
            <a:r>
              <a:rPr lang="en-US" altLang="ko-KR" dirty="0" smtClean="0"/>
              <a:t>	</a:t>
            </a:r>
          </a:p>
          <a:p>
            <a:pPr lvl="1"/>
            <a:r>
              <a:rPr lang="ko-KR" altLang="en-US" dirty="0"/>
              <a:t>기본 정보 확인</a:t>
            </a:r>
            <a:r>
              <a:rPr lang="en-US" altLang="ko-KR" dirty="0"/>
              <a:t>:</a:t>
            </a:r>
          </a:p>
          <a:p>
            <a:pPr lvl="2"/>
            <a:r>
              <a:rPr lang="ko-KR" altLang="en-US" dirty="0" smtClean="0"/>
              <a:t>데이터의 </a:t>
            </a:r>
            <a:r>
              <a:rPr lang="ko-KR" altLang="en-US" dirty="0"/>
              <a:t>기본 정보를 </a:t>
            </a:r>
            <a:r>
              <a:rPr lang="ko-KR" altLang="en-US" dirty="0" smtClean="0"/>
              <a:t>확인한다</a:t>
            </a:r>
            <a:r>
              <a:rPr lang="en-US" altLang="ko-KR" dirty="0"/>
              <a:t>. Pandas</a:t>
            </a:r>
            <a:r>
              <a:rPr lang="ko-KR" altLang="en-US" dirty="0"/>
              <a:t>의 </a:t>
            </a:r>
            <a:r>
              <a:rPr lang="en-US" altLang="ko-KR" dirty="0"/>
              <a:t>info() </a:t>
            </a:r>
            <a:r>
              <a:rPr lang="ko-KR" altLang="en-US" dirty="0"/>
              <a:t>함수를 사용하면 데이터프레임의 각 열에 대한 정보</a:t>
            </a:r>
            <a:r>
              <a:rPr lang="en-US" altLang="ko-KR" dirty="0"/>
              <a:t>(</a:t>
            </a:r>
            <a:r>
              <a:rPr lang="ko-KR" altLang="en-US" dirty="0"/>
              <a:t>데이터 타입</a:t>
            </a:r>
            <a:r>
              <a:rPr lang="en-US" altLang="ko-KR" dirty="0"/>
              <a:t>, </a:t>
            </a:r>
            <a:r>
              <a:rPr lang="ko-KR" altLang="en-US" dirty="0"/>
              <a:t>누락된 값의 개수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볼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통계적 요약</a:t>
            </a:r>
            <a:r>
              <a:rPr lang="en-US" altLang="ko-KR" dirty="0"/>
              <a:t>:</a:t>
            </a:r>
          </a:p>
          <a:p>
            <a:pPr lvl="2"/>
            <a:r>
              <a:rPr lang="ko-KR" altLang="en-US" dirty="0" smtClean="0"/>
              <a:t>데이터의 </a:t>
            </a:r>
            <a:r>
              <a:rPr lang="ko-KR" altLang="en-US" dirty="0"/>
              <a:t>통계적 특성을 </a:t>
            </a:r>
            <a:r>
              <a:rPr lang="ko-KR" altLang="en-US" dirty="0" smtClean="0"/>
              <a:t>확인한다</a:t>
            </a:r>
            <a:r>
              <a:rPr lang="en-US" altLang="ko-KR" dirty="0"/>
              <a:t>. Pandas</a:t>
            </a:r>
            <a:r>
              <a:rPr lang="ko-KR" altLang="en-US" dirty="0"/>
              <a:t>의 </a:t>
            </a:r>
            <a:r>
              <a:rPr lang="en-US" altLang="ko-KR" dirty="0"/>
              <a:t>describe() </a:t>
            </a:r>
            <a:r>
              <a:rPr lang="ko-KR" altLang="en-US" dirty="0"/>
              <a:t>함수를 사용하면 </a:t>
            </a:r>
            <a:r>
              <a:rPr lang="ko-KR" altLang="en-US" dirty="0" err="1"/>
              <a:t>숫자형</a:t>
            </a:r>
            <a:r>
              <a:rPr lang="ko-KR" altLang="en-US" dirty="0"/>
              <a:t> 열에 대한 주요 통계치</a:t>
            </a:r>
            <a:r>
              <a:rPr lang="en-US" altLang="ko-KR" dirty="0"/>
              <a:t>(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/>
              <a:t>최소값</a:t>
            </a:r>
            <a:r>
              <a:rPr lang="en-US" altLang="ko-KR" dirty="0"/>
              <a:t>, </a:t>
            </a:r>
            <a:r>
              <a:rPr lang="ko-KR" altLang="en-US" dirty="0"/>
              <a:t>최대값 등</a:t>
            </a:r>
            <a:r>
              <a:rPr lang="en-US" altLang="ko-KR" dirty="0"/>
              <a:t>)</a:t>
            </a:r>
            <a:r>
              <a:rPr lang="ko-KR" altLang="en-US" dirty="0"/>
              <a:t>를 확인할 수 </a:t>
            </a:r>
            <a:r>
              <a:rPr lang="ko-KR" altLang="en-US" dirty="0" smtClean="0"/>
              <a:t>있다</a:t>
            </a:r>
            <a:r>
              <a:rPr lang="en-US" altLang="ko-KR" dirty="0"/>
              <a:t>..</a:t>
            </a:r>
            <a:endParaRPr lang="en-US" altLang="ko-KR" dirty="0" smtClean="0"/>
          </a:p>
          <a:p>
            <a:pPr lvl="1"/>
            <a:r>
              <a:rPr lang="ko-KR" altLang="en-US" dirty="0"/>
              <a:t>데이터 타입 확인</a:t>
            </a:r>
            <a:r>
              <a:rPr lang="en-US" altLang="ko-KR" dirty="0"/>
              <a:t>:</a:t>
            </a:r>
          </a:p>
          <a:p>
            <a:pPr lvl="2"/>
            <a:r>
              <a:rPr lang="ko-KR" altLang="en-US" dirty="0" smtClean="0"/>
              <a:t>각 </a:t>
            </a:r>
            <a:r>
              <a:rPr lang="ko-KR" altLang="en-US" dirty="0"/>
              <a:t>열의 데이터 타입을 </a:t>
            </a:r>
            <a:r>
              <a:rPr lang="ko-KR" altLang="en-US" dirty="0" smtClean="0"/>
              <a:t>확인한다</a:t>
            </a:r>
            <a:r>
              <a:rPr lang="en-US" altLang="ko-KR" dirty="0"/>
              <a:t>. </a:t>
            </a:r>
            <a:r>
              <a:rPr lang="ko-KR" altLang="en-US" dirty="0"/>
              <a:t>데이터 타입은 데이터를 분석하고 처리하는 데 중요한 역할을 </a:t>
            </a:r>
            <a:r>
              <a:rPr lang="ko-KR" altLang="en-US" dirty="0" smtClean="0"/>
              <a:t>한다</a:t>
            </a:r>
            <a:r>
              <a:rPr lang="en-US" altLang="ko-KR" dirty="0"/>
              <a:t>. Pandas</a:t>
            </a:r>
            <a:r>
              <a:rPr lang="ko-KR" altLang="en-US" dirty="0"/>
              <a:t>의 </a:t>
            </a:r>
            <a:r>
              <a:rPr lang="en-US" altLang="ko-KR" dirty="0" err="1"/>
              <a:t>dtypes</a:t>
            </a:r>
            <a:r>
              <a:rPr lang="en-US" altLang="ko-KR" dirty="0"/>
              <a:t> </a:t>
            </a:r>
            <a:r>
              <a:rPr lang="ko-KR" altLang="en-US" dirty="0"/>
              <a:t>속성을 통해 데이터 타입을 확인할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누락된 값 확인</a:t>
            </a:r>
            <a:r>
              <a:rPr lang="en-US" altLang="ko-KR" dirty="0" smtClean="0"/>
              <a:t>:</a:t>
            </a:r>
            <a:endParaRPr lang="en-US" altLang="ko-KR" dirty="0"/>
          </a:p>
          <a:p>
            <a:pPr lvl="2"/>
            <a:r>
              <a:rPr lang="ko-KR" altLang="en-US" dirty="0"/>
              <a:t>데이터에 누락된 값</a:t>
            </a:r>
            <a:r>
              <a:rPr lang="en-US" altLang="ko-KR" dirty="0"/>
              <a:t>(</a:t>
            </a:r>
            <a:r>
              <a:rPr lang="ko-KR" altLang="en-US" dirty="0" err="1"/>
              <a:t>결측치</a:t>
            </a:r>
            <a:r>
              <a:rPr lang="en-US" altLang="ko-KR" dirty="0"/>
              <a:t>)</a:t>
            </a:r>
            <a:r>
              <a:rPr lang="ko-KR" altLang="en-US" dirty="0"/>
              <a:t>이 있는지 </a:t>
            </a:r>
            <a:r>
              <a:rPr lang="ko-KR" altLang="en-US" dirty="0" smtClean="0"/>
              <a:t>확인한다</a:t>
            </a:r>
            <a:r>
              <a:rPr lang="en-US" altLang="ko-KR" dirty="0"/>
              <a:t>. </a:t>
            </a:r>
            <a:r>
              <a:rPr lang="ko-KR" altLang="en-US" dirty="0"/>
              <a:t>누락된 값은 데이터 분석 및 모델링에 영향을 미칠 수 </a:t>
            </a:r>
            <a:r>
              <a:rPr lang="ko-KR" altLang="en-US" dirty="0" smtClean="0"/>
              <a:t>있다</a:t>
            </a:r>
            <a:r>
              <a:rPr lang="en-US" altLang="ko-KR" dirty="0"/>
              <a:t>. Pandas</a:t>
            </a:r>
            <a:r>
              <a:rPr lang="ko-KR" altLang="en-US" dirty="0"/>
              <a:t>의 </a:t>
            </a:r>
            <a:r>
              <a:rPr lang="en-US" altLang="ko-KR" dirty="0" err="1"/>
              <a:t>isnull</a:t>
            </a:r>
            <a:r>
              <a:rPr lang="en-US" altLang="ko-KR" dirty="0"/>
              <a:t>() </a:t>
            </a:r>
            <a:r>
              <a:rPr lang="ko-KR" altLang="en-US" dirty="0"/>
              <a:t>또는 </a:t>
            </a:r>
            <a:r>
              <a:rPr lang="en-US" altLang="ko-KR" dirty="0" err="1"/>
              <a:t>isna</a:t>
            </a:r>
            <a:r>
              <a:rPr lang="en-US" altLang="ko-KR" dirty="0"/>
              <a:t>() </a:t>
            </a:r>
            <a:r>
              <a:rPr lang="ko-KR" altLang="en-US" dirty="0"/>
              <a:t>함수를 사용하여 누락된 값의 존재 여부를 </a:t>
            </a:r>
            <a:r>
              <a:rPr lang="ko-KR" altLang="en-US" dirty="0" smtClean="0"/>
              <a:t>확인한다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/>
              <a:t>카테고리형</a:t>
            </a:r>
            <a:r>
              <a:rPr lang="ko-KR" altLang="en-US" dirty="0"/>
              <a:t> 데이터 확인</a:t>
            </a:r>
            <a:r>
              <a:rPr lang="en-US" altLang="ko-KR" dirty="0"/>
              <a:t>:</a:t>
            </a:r>
          </a:p>
          <a:p>
            <a:pPr lvl="2"/>
            <a:r>
              <a:rPr lang="ko-KR" altLang="en-US" dirty="0" err="1" smtClean="0"/>
              <a:t>카테고리형</a:t>
            </a:r>
            <a:r>
              <a:rPr lang="ko-KR" altLang="en-US" dirty="0" smtClean="0"/>
              <a:t> </a:t>
            </a:r>
            <a:r>
              <a:rPr lang="ko-KR" altLang="en-US" dirty="0"/>
              <a:t>데이터</a:t>
            </a:r>
            <a:r>
              <a:rPr lang="en-US" altLang="ko-KR" dirty="0"/>
              <a:t>(</a:t>
            </a:r>
            <a:r>
              <a:rPr lang="ko-KR" altLang="en-US" dirty="0"/>
              <a:t>문자열 또는 범주형 데이터</a:t>
            </a:r>
            <a:r>
              <a:rPr lang="en-US" altLang="ko-KR" dirty="0"/>
              <a:t>)</a:t>
            </a:r>
            <a:r>
              <a:rPr lang="ko-KR" altLang="en-US" dirty="0"/>
              <a:t>의 고유한 값과 카운트를 </a:t>
            </a:r>
            <a:r>
              <a:rPr lang="ko-KR" altLang="en-US" dirty="0" smtClean="0"/>
              <a:t>확인한다</a:t>
            </a:r>
            <a:r>
              <a:rPr lang="en-US" altLang="ko-KR" dirty="0"/>
              <a:t>. </a:t>
            </a:r>
            <a:r>
              <a:rPr lang="en-US" altLang="ko-KR" dirty="0" smtClean="0"/>
              <a:t>Pandas</a:t>
            </a:r>
            <a:r>
              <a:rPr lang="ko-KR" altLang="en-US" dirty="0"/>
              <a:t>의 </a:t>
            </a:r>
            <a:r>
              <a:rPr lang="en-US" altLang="ko-KR" dirty="0" err="1"/>
              <a:t>value_counts</a:t>
            </a:r>
            <a:r>
              <a:rPr lang="en-US" altLang="ko-KR" dirty="0"/>
              <a:t>() </a:t>
            </a:r>
            <a:r>
              <a:rPr lang="ko-KR" altLang="en-US" dirty="0"/>
              <a:t>함수를 사용하여 </a:t>
            </a:r>
            <a:r>
              <a:rPr lang="ko-KR" altLang="en-US" dirty="0" smtClean="0"/>
              <a:t>범주형 </a:t>
            </a:r>
            <a:r>
              <a:rPr lang="ko-KR" altLang="en-US" dirty="0"/>
              <a:t>변수의 분포와 다양성을 이해할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442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데이터 수집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4200" y="1344211"/>
            <a:ext cx="6219525" cy="357539"/>
          </a:xfrm>
          <a:solidFill>
            <a:srgbClr val="0070C0"/>
          </a:solidFill>
        </p:spPr>
        <p:txBody>
          <a:bodyPr>
            <a:normAutofit fontScale="85000" lnSpcReduction="20000"/>
          </a:bodyPr>
          <a:lstStyle/>
          <a:p>
            <a:pPr marL="0" indent="0">
              <a:buClr>
                <a:srgbClr val="7030A0"/>
              </a:buClr>
              <a:buNone/>
            </a:pPr>
            <a:r>
              <a:rPr lang="en-US" altLang="ko-KR" b="1" dirty="0" smtClean="0">
                <a:solidFill>
                  <a:schemeClr val="bg1"/>
                </a:solidFill>
              </a:rPr>
              <a:t>2.3 </a:t>
            </a:r>
            <a:r>
              <a:rPr lang="ko-KR" altLang="en-US" b="1" dirty="0" smtClean="0">
                <a:solidFill>
                  <a:schemeClr val="bg1"/>
                </a:solidFill>
              </a:rPr>
              <a:t>데이터 구조 훑어보기 </a:t>
            </a:r>
            <a:r>
              <a:rPr lang="en-US" altLang="ko-KR" b="1" dirty="0" smtClean="0">
                <a:solidFill>
                  <a:schemeClr val="bg1"/>
                </a:solidFill>
              </a:rPr>
              <a:t>- 2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724201" y="1710107"/>
            <a:ext cx="6219524" cy="393821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longitude, latitude, </a:t>
            </a:r>
            <a:r>
              <a:rPr lang="en-US" altLang="ko-KR" dirty="0" err="1"/>
              <a:t>housing_median_age</a:t>
            </a:r>
            <a:r>
              <a:rPr lang="en-US" altLang="ko-KR" dirty="0"/>
              <a:t>, </a:t>
            </a:r>
            <a:r>
              <a:rPr lang="en-US" altLang="ko-KR" dirty="0" err="1"/>
              <a:t>total_rooms</a:t>
            </a:r>
            <a:r>
              <a:rPr lang="en-US" altLang="ko-KR" dirty="0"/>
              <a:t>, </a:t>
            </a:r>
            <a:r>
              <a:rPr lang="en-US" altLang="ko-KR" dirty="0" err="1"/>
              <a:t>total_bedrooms</a:t>
            </a:r>
            <a:r>
              <a:rPr lang="en-US" altLang="ko-KR" dirty="0"/>
              <a:t>, population, households, </a:t>
            </a:r>
            <a:r>
              <a:rPr lang="en-US" altLang="ko-KR" dirty="0" err="1"/>
              <a:t>median_income</a:t>
            </a:r>
            <a:r>
              <a:rPr lang="en-US" altLang="ko-KR" dirty="0"/>
              <a:t>, </a:t>
            </a:r>
            <a:r>
              <a:rPr lang="en-US" altLang="ko-KR" dirty="0" err="1"/>
              <a:t>median_house_value</a:t>
            </a:r>
            <a:r>
              <a:rPr lang="en-US" altLang="ko-KR" dirty="0"/>
              <a:t>, and </a:t>
            </a:r>
            <a:r>
              <a:rPr lang="en-US" altLang="ko-KR" dirty="0" err="1"/>
              <a:t>ocean_proximity</a:t>
            </a:r>
            <a:r>
              <a:rPr lang="en-US" altLang="ko-KR" dirty="0"/>
              <a:t> </a:t>
            </a:r>
            <a:r>
              <a:rPr lang="en-US" altLang="ko-KR" dirty="0" err="1"/>
              <a:t>emd</a:t>
            </a:r>
            <a:r>
              <a:rPr lang="en-US" altLang="ko-KR" dirty="0"/>
              <a:t> 10</a:t>
            </a:r>
            <a:r>
              <a:rPr lang="ko-KR" altLang="en-US" dirty="0"/>
              <a:t>개의 </a:t>
            </a:r>
            <a:r>
              <a:rPr lang="ko-KR" altLang="en-US" dirty="0" smtClean="0"/>
              <a:t>특성으로 구성</a:t>
            </a:r>
            <a:endParaRPr lang="en-US" altLang="ko-KR" dirty="0" smtClean="0"/>
          </a:p>
          <a:p>
            <a:r>
              <a:rPr lang="en-US" altLang="ko-KR" dirty="0"/>
              <a:t>info() </a:t>
            </a:r>
            <a:r>
              <a:rPr lang="en-US" altLang="ko-KR" dirty="0" smtClean="0"/>
              <a:t>method</a:t>
            </a:r>
            <a:r>
              <a:rPr lang="ko-KR" altLang="en-US" dirty="0" smtClean="0"/>
              <a:t>는 전체 행 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특성의 데이터 타입과 </a:t>
            </a:r>
            <a:r>
              <a:rPr lang="en-US" altLang="ko-KR" dirty="0" smtClean="0"/>
              <a:t>null </a:t>
            </a:r>
            <a:r>
              <a:rPr lang="ko-KR" altLang="en-US" dirty="0" smtClean="0"/>
              <a:t>이 아닌 값의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데이터의 간략한 설명 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total_bedrooms</a:t>
            </a:r>
            <a:r>
              <a:rPr lang="en-US" altLang="ko-KR" dirty="0" smtClean="0"/>
              <a:t> 20,433 </a:t>
            </a:r>
            <a:r>
              <a:rPr lang="ko-KR" altLang="en-US" dirty="0" smtClean="0"/>
              <a:t>개만 </a:t>
            </a:r>
            <a:r>
              <a:rPr lang="en-US" altLang="ko-KR" dirty="0" smtClean="0"/>
              <a:t>non-null</a:t>
            </a:r>
          </a:p>
          <a:p>
            <a:pPr lvl="1"/>
            <a:r>
              <a:rPr lang="en-US" altLang="ko-KR" dirty="0" err="1" smtClean="0"/>
              <a:t>ocean_proximity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Dtype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Object(csv: text)</a:t>
            </a:r>
          </a:p>
          <a:p>
            <a:r>
              <a:rPr lang="en-US" altLang="ko-KR" dirty="0"/>
              <a:t>housing["</a:t>
            </a:r>
            <a:r>
              <a:rPr lang="en-US" altLang="ko-KR" dirty="0" err="1"/>
              <a:t>ocean_proximity</a:t>
            </a:r>
            <a:r>
              <a:rPr lang="en-US" altLang="ko-KR" dirty="0"/>
              <a:t>"].</a:t>
            </a:r>
            <a:r>
              <a:rPr lang="en-US" altLang="ko-KR" dirty="0" err="1"/>
              <a:t>value_counts</a:t>
            </a:r>
            <a:r>
              <a:rPr lang="en-US" altLang="ko-KR" dirty="0" smtClean="0"/>
              <a:t>()</a:t>
            </a:r>
          </a:p>
          <a:p>
            <a:r>
              <a:rPr lang="en-US" altLang="ko-KR" dirty="0"/>
              <a:t>describe() </a:t>
            </a:r>
            <a:r>
              <a:rPr lang="en-US" altLang="ko-KR" dirty="0" smtClean="0"/>
              <a:t>method</a:t>
            </a:r>
          </a:p>
          <a:p>
            <a:pPr lvl="1"/>
            <a:r>
              <a:rPr lang="en-US" altLang="ko-KR" dirty="0"/>
              <a:t>count, mean, min, </a:t>
            </a:r>
            <a:r>
              <a:rPr lang="en-US" altLang="ko-KR" dirty="0" smtClean="0"/>
              <a:t>max</a:t>
            </a:r>
          </a:p>
          <a:p>
            <a:pPr lvl="1"/>
            <a:r>
              <a:rPr lang="ko-KR" altLang="en-US" dirty="0" smtClean="0"/>
              <a:t>표준편차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std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백분위수</a:t>
            </a:r>
            <a:r>
              <a:rPr lang="en-US" altLang="ko-KR" dirty="0" smtClean="0"/>
              <a:t>(percentile)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91350" y="2100632"/>
            <a:ext cx="4114500" cy="3204793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데이터의 </a:t>
            </a:r>
            <a:r>
              <a:rPr lang="ko-KR" altLang="en-US" dirty="0"/>
              <a:t>분포에서 특정 백분율 위치에 있는 값을 나타내는 통계적 </a:t>
            </a:r>
            <a:r>
              <a:rPr lang="ko-KR" altLang="en-US" dirty="0" smtClean="0"/>
              <a:t>지표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백분위수는</a:t>
            </a:r>
            <a:r>
              <a:rPr lang="ko-KR" altLang="en-US" dirty="0" smtClean="0"/>
              <a:t> </a:t>
            </a:r>
            <a:r>
              <a:rPr lang="ko-KR" altLang="en-US" dirty="0"/>
              <a:t>데이터를 정렬한 후 해당 백분율 위치에 있는 값을 의미하며</a:t>
            </a:r>
            <a:r>
              <a:rPr lang="en-US" altLang="ko-KR" dirty="0"/>
              <a:t>, </a:t>
            </a:r>
            <a:r>
              <a:rPr lang="ko-KR" altLang="en-US" dirty="0"/>
              <a:t>데이터의 분포를 이해하고 요약하는 데 도움을 </a:t>
            </a:r>
            <a:r>
              <a:rPr lang="ko-KR" altLang="en-US" dirty="0" smtClean="0"/>
              <a:t>준다</a:t>
            </a:r>
            <a:r>
              <a:rPr lang="en-US" altLang="ko-KR" dirty="0"/>
              <a:t>. 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 smtClean="0"/>
              <a:t>중앙값</a:t>
            </a:r>
            <a:r>
              <a:rPr lang="en-US" altLang="ko-KR" dirty="0"/>
              <a:t>(50</a:t>
            </a:r>
            <a:r>
              <a:rPr lang="ko-KR" altLang="en-US" dirty="0"/>
              <a:t>번째 백분위수</a:t>
            </a:r>
            <a:r>
              <a:rPr lang="en-US" altLang="ko-KR" dirty="0" smtClean="0"/>
              <a:t>):</a:t>
            </a:r>
            <a:endParaRPr lang="en-US" altLang="ko-KR" dirty="0"/>
          </a:p>
          <a:p>
            <a:pPr lvl="2"/>
            <a:r>
              <a:rPr lang="ko-KR" altLang="en-US" dirty="0"/>
              <a:t>데이터를 작은 값부터 큰 값 순으로 정렬했을 때 중앙에 위치한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. </a:t>
            </a:r>
            <a:r>
              <a:rPr lang="ko-KR" altLang="en-US" dirty="0"/>
              <a:t>데이터의 중심 경향을 나타내는 지표로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 err="1"/>
              <a:t>사분위수</a:t>
            </a:r>
            <a:r>
              <a:rPr lang="en-US" altLang="ko-KR" dirty="0"/>
              <a:t>(Quartiles</a:t>
            </a:r>
            <a:r>
              <a:rPr lang="en-US" altLang="ko-KR" dirty="0" smtClean="0"/>
              <a:t>):</a:t>
            </a:r>
            <a:endParaRPr lang="en-US" altLang="ko-KR" dirty="0"/>
          </a:p>
          <a:p>
            <a:pPr lvl="2"/>
            <a:r>
              <a:rPr lang="ko-KR" altLang="en-US" dirty="0"/>
              <a:t>데이터를 </a:t>
            </a:r>
            <a:r>
              <a:rPr lang="en-US" altLang="ko-KR" dirty="0"/>
              <a:t>4</a:t>
            </a:r>
            <a:r>
              <a:rPr lang="ko-KR" altLang="en-US" dirty="0"/>
              <a:t>등분한 지점에 위치한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데이터의 </a:t>
            </a:r>
            <a:r>
              <a:rPr lang="ko-KR" altLang="en-US" dirty="0"/>
              <a:t>하위 </a:t>
            </a:r>
            <a:r>
              <a:rPr lang="en-US" altLang="ko-KR" dirty="0"/>
              <a:t>25%, 50%, 75% </a:t>
            </a:r>
            <a:r>
              <a:rPr lang="ko-KR" altLang="en-US" dirty="0"/>
              <a:t>지점에 위치한 값을 의미하는데</a:t>
            </a:r>
            <a:r>
              <a:rPr lang="en-US" altLang="ko-KR" dirty="0"/>
              <a:t>, </a:t>
            </a:r>
            <a:r>
              <a:rPr lang="ko-KR" altLang="en-US" dirty="0"/>
              <a:t>이 중 </a:t>
            </a:r>
            <a:r>
              <a:rPr lang="en-US" altLang="ko-KR" dirty="0"/>
              <a:t>50</a:t>
            </a:r>
            <a:r>
              <a:rPr lang="ko-KR" altLang="en-US" dirty="0"/>
              <a:t>번째 백분위수가 </a:t>
            </a:r>
            <a:r>
              <a:rPr lang="ko-KR" altLang="en-US" dirty="0" smtClean="0"/>
              <a:t>중앙값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91350" y="1768424"/>
            <a:ext cx="4114500" cy="332207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 anchorCtr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백분위수</a:t>
            </a:r>
            <a:r>
              <a:rPr lang="en-US" altLang="ko-KR" b="1" dirty="0">
                <a:solidFill>
                  <a:schemeClr val="bg1"/>
                </a:solidFill>
              </a:rPr>
              <a:t>(percentile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50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데이터 수집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501" y="1153711"/>
            <a:ext cx="11272123" cy="357539"/>
          </a:xfrm>
          <a:solidFill>
            <a:srgbClr val="0070C0"/>
          </a:solidFill>
          <a:ln>
            <a:solidFill>
              <a:srgbClr val="0070C0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Clr>
                <a:srgbClr val="7030A0"/>
              </a:buClr>
              <a:buNone/>
            </a:pPr>
            <a:r>
              <a:rPr lang="en-US" altLang="ko-KR" b="1" dirty="0" smtClean="0">
                <a:solidFill>
                  <a:schemeClr val="bg1"/>
                </a:solidFill>
              </a:rPr>
              <a:t>2.3 </a:t>
            </a:r>
            <a:r>
              <a:rPr lang="ko-KR" altLang="en-US" b="1" dirty="0" smtClean="0">
                <a:solidFill>
                  <a:schemeClr val="bg1"/>
                </a:solidFill>
              </a:rPr>
              <a:t>데이터 구조 훑어보기 </a:t>
            </a:r>
            <a:r>
              <a:rPr lang="en-US" altLang="ko-KR" b="1" dirty="0" smtClean="0">
                <a:solidFill>
                  <a:schemeClr val="bg1"/>
                </a:solidFill>
              </a:rPr>
              <a:t>- 3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501206" y="1700581"/>
            <a:ext cx="4607556" cy="415337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히스토그램</a:t>
            </a:r>
            <a:r>
              <a:rPr lang="en-US" altLang="ko-KR" dirty="0" smtClean="0"/>
              <a:t>(histogram)</a:t>
            </a:r>
          </a:p>
          <a:p>
            <a:pPr lvl="1"/>
            <a:r>
              <a:rPr lang="ko-KR" altLang="en-US" dirty="0" smtClean="0"/>
              <a:t>데이터를 </a:t>
            </a:r>
            <a:r>
              <a:rPr lang="ko-KR" altLang="en-US" dirty="0"/>
              <a:t>시각적으로 표현하는 방법 중 하나로</a:t>
            </a:r>
            <a:r>
              <a:rPr lang="en-US" altLang="ko-KR" dirty="0"/>
              <a:t>, </a:t>
            </a:r>
            <a:r>
              <a:rPr lang="ko-KR" altLang="en-US" dirty="0"/>
              <a:t>주로 데이터의 분포를 나타내는 데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주어진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값의 범위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수평축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속한 샘플 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수직축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나타내는 그래프</a:t>
            </a:r>
            <a:endParaRPr lang="en-US" altLang="ko-KR" dirty="0" smtClean="0"/>
          </a:p>
          <a:p>
            <a:r>
              <a:rPr lang="en-US" altLang="ko-KR" dirty="0" err="1"/>
              <a:t>housing.hist</a:t>
            </a:r>
            <a:r>
              <a:rPr lang="en-US" altLang="ko-KR" dirty="0"/>
              <a:t>(bins=50, </a:t>
            </a:r>
            <a:r>
              <a:rPr lang="en-US" altLang="ko-KR" dirty="0" err="1"/>
              <a:t>figsize</a:t>
            </a:r>
            <a:r>
              <a:rPr lang="en-US" altLang="ko-KR" dirty="0"/>
              <a:t>=(12, 8))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중간 소득</a:t>
            </a:r>
            <a:r>
              <a:rPr lang="en-US" altLang="ko-KR" dirty="0" smtClean="0"/>
              <a:t>(median income)</a:t>
            </a:r>
          </a:p>
          <a:p>
            <a:pPr lvl="2"/>
            <a:r>
              <a:rPr lang="ko-KR" altLang="en-US" dirty="0" smtClean="0"/>
              <a:t>단위가 </a:t>
            </a:r>
            <a:r>
              <a:rPr lang="en-US" altLang="ko-KR" dirty="0" smtClean="0"/>
              <a:t>1 us</a:t>
            </a:r>
            <a:r>
              <a:rPr lang="ko-KR" altLang="en-US" dirty="0" smtClean="0"/>
              <a:t> 달러가 아닌 </a:t>
            </a:r>
            <a:r>
              <a:rPr lang="en-US" altLang="ko-KR" dirty="0" smtClean="0"/>
              <a:t>10,000 us </a:t>
            </a:r>
            <a:r>
              <a:rPr lang="ko-KR" altLang="en-US" dirty="0" smtClean="0"/>
              <a:t>달러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하한이 </a:t>
            </a:r>
            <a:r>
              <a:rPr lang="en-US" altLang="ko-KR" dirty="0" smtClean="0"/>
              <a:t>0.5, </a:t>
            </a:r>
            <a:r>
              <a:rPr lang="ko-KR" altLang="en-US" dirty="0" smtClean="0"/>
              <a:t>상한이 </a:t>
            </a:r>
            <a:r>
              <a:rPr lang="en-US" altLang="ko-KR" dirty="0" smtClean="0"/>
              <a:t>15</a:t>
            </a:r>
          </a:p>
          <a:p>
            <a:pPr lvl="1"/>
            <a:r>
              <a:rPr lang="ko-KR" altLang="en-US" dirty="0" smtClean="0"/>
              <a:t>중간 주택 가격</a:t>
            </a:r>
            <a:r>
              <a:rPr lang="en-US" altLang="ko-KR" dirty="0" smtClean="0"/>
              <a:t>(housing median age)</a:t>
            </a:r>
          </a:p>
          <a:p>
            <a:pPr lvl="2"/>
            <a:r>
              <a:rPr lang="ko-KR" altLang="en-US" dirty="0" err="1" smtClean="0"/>
              <a:t>상한값</a:t>
            </a:r>
            <a:r>
              <a:rPr lang="en-US" altLang="ko-KR" dirty="0" smtClean="0"/>
              <a:t> $500.000</a:t>
            </a:r>
          </a:p>
          <a:p>
            <a:pPr lvl="1"/>
            <a:r>
              <a:rPr lang="ko-KR" altLang="en-US" dirty="0" smtClean="0"/>
              <a:t>특성들의 스케일이 서로 많이 다름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많은 </a:t>
            </a:r>
            <a:r>
              <a:rPr lang="ko-KR" altLang="en-US" dirty="0"/>
              <a:t>히스토그램이 데이터가 주로 작은 값에 집중되어 있고 큰 값으로 갈수록 데이터 포인트의 수가 줄어드는 </a:t>
            </a:r>
            <a:r>
              <a:rPr lang="ko-KR" altLang="en-US" dirty="0" smtClean="0"/>
              <a:t>경향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183" y="1558875"/>
            <a:ext cx="6577088" cy="438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4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데이터 수집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501" y="1153711"/>
            <a:ext cx="4724099" cy="357539"/>
          </a:xfrm>
          <a:solidFill>
            <a:srgbClr val="0070C0"/>
          </a:solidFill>
          <a:ln>
            <a:solidFill>
              <a:srgbClr val="0070C0"/>
            </a:solidFill>
          </a:ln>
        </p:spPr>
        <p:txBody>
          <a:bodyPr lIns="180000" anchor="ctr" anchorCtr="0">
            <a:normAutofit fontScale="85000" lnSpcReduction="20000"/>
          </a:bodyPr>
          <a:lstStyle/>
          <a:p>
            <a:pPr marL="0" indent="0">
              <a:buClr>
                <a:srgbClr val="7030A0"/>
              </a:buClr>
              <a:buNone/>
            </a:pPr>
            <a:r>
              <a:rPr lang="en-US" altLang="ko-KR" b="1" dirty="0" smtClean="0">
                <a:solidFill>
                  <a:schemeClr val="bg1"/>
                </a:solidFill>
              </a:rPr>
              <a:t>2.4 </a:t>
            </a:r>
            <a:r>
              <a:rPr lang="ko-KR" altLang="en-US" b="1" dirty="0" smtClean="0">
                <a:solidFill>
                  <a:schemeClr val="bg1"/>
                </a:solidFill>
              </a:rPr>
              <a:t>테스트 세트 만들기 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501206" y="1576757"/>
            <a:ext cx="4680394" cy="1414093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데이터를 자세히 파악하기 전에 테스트 세트를 분리해 놓는 이유</a:t>
            </a:r>
            <a:r>
              <a:rPr lang="en-US" altLang="ko-KR" dirty="0" smtClean="0"/>
              <a:t>? </a:t>
            </a:r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 err="1" smtClean="0"/>
              <a:t>스누핑</a:t>
            </a:r>
            <a:r>
              <a:rPr lang="en-US" altLang="ko-KR" dirty="0" smtClean="0"/>
              <a:t>(data snooping) </a:t>
            </a:r>
            <a:r>
              <a:rPr lang="ko-KR" altLang="en-US" dirty="0" smtClean="0"/>
              <a:t>편향</a:t>
            </a:r>
            <a:endParaRPr lang="en-US" altLang="ko-KR" dirty="0" smtClean="0"/>
          </a:p>
          <a:p>
            <a:r>
              <a:rPr lang="ko-KR" altLang="en-US" dirty="0" smtClean="0"/>
              <a:t>테스트 세트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무작위로 샘플을 선택해서 데이터 셋의 </a:t>
            </a:r>
            <a:r>
              <a:rPr lang="en-US" altLang="ko-KR" dirty="0" smtClean="0"/>
              <a:t>20% </a:t>
            </a:r>
            <a:r>
              <a:rPr lang="ko-KR" altLang="en-US" dirty="0" smtClean="0"/>
              <a:t>정도를 분리</a:t>
            </a:r>
            <a:endParaRPr lang="en-US" altLang="ko-KR" dirty="0" smtClean="0"/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5108762" y="4567660"/>
            <a:ext cx="4694585" cy="91257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ctr" anchorCtr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np.random.permutation</a:t>
            </a:r>
            <a:r>
              <a:rPr lang="en-US" altLang="ko-KR" dirty="0" smtClean="0"/>
              <a:t>()): </a:t>
            </a:r>
          </a:p>
          <a:p>
            <a:pPr lvl="1"/>
            <a:r>
              <a:rPr lang="ko-KR" altLang="en-US" dirty="0" smtClean="0"/>
              <a:t>지정된 </a:t>
            </a:r>
            <a:r>
              <a:rPr lang="ko-KR" altLang="en-US" dirty="0"/>
              <a:t>범위 내에서 무작위로 순열</a:t>
            </a:r>
            <a:r>
              <a:rPr lang="en-US" altLang="ko-KR" dirty="0"/>
              <a:t>(</a:t>
            </a:r>
            <a:r>
              <a:rPr lang="ko-KR" altLang="en-US" dirty="0" err="1"/>
              <a:t>랜덤한</a:t>
            </a:r>
            <a:r>
              <a:rPr lang="ko-KR" altLang="en-US" dirty="0"/>
              <a:t> 순서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. </a:t>
            </a:r>
            <a:r>
              <a:rPr lang="ko-KR" altLang="en-US" dirty="0"/>
              <a:t>여기서는 </a:t>
            </a:r>
            <a:r>
              <a:rPr lang="en-US" altLang="ko-KR" dirty="0" err="1"/>
              <a:t>len</a:t>
            </a:r>
            <a:r>
              <a:rPr lang="en-US" altLang="ko-KR" dirty="0"/>
              <a:t>(data)</a:t>
            </a:r>
            <a:r>
              <a:rPr lang="ko-KR" altLang="en-US" dirty="0"/>
              <a:t>를 범위로 사용하여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 err="1"/>
              <a:t>len</a:t>
            </a:r>
            <a:r>
              <a:rPr lang="en-US" altLang="ko-KR" dirty="0"/>
              <a:t>(data) - 1</a:t>
            </a:r>
            <a:r>
              <a:rPr lang="ko-KR" altLang="en-US" dirty="0"/>
              <a:t>까지의 숫자를 무작위로 섞어 순열을 </a:t>
            </a:r>
            <a:r>
              <a:rPr lang="ko-KR" altLang="en-US" dirty="0" smtClean="0"/>
              <a:t>생성</a:t>
            </a:r>
            <a:endParaRPr lang="en-US" altLang="ko-KR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487015" y="3372698"/>
            <a:ext cx="4694585" cy="21075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altLang="ko-KR" sz="1200" dirty="0"/>
              <a:t>import </a:t>
            </a:r>
            <a:r>
              <a:rPr lang="en-US" altLang="ko-KR" sz="1200" dirty="0" err="1"/>
              <a:t>numpy</a:t>
            </a:r>
            <a:r>
              <a:rPr lang="en-US" altLang="ko-KR" sz="1200" dirty="0"/>
              <a:t> as </a:t>
            </a:r>
            <a:r>
              <a:rPr lang="en-US" altLang="ko-KR" sz="1200" dirty="0" smtClean="0"/>
              <a:t>np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ko-KR" sz="1200" dirty="0" err="1" smtClean="0"/>
              <a:t>def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shuffle_and_split_data</a:t>
            </a:r>
            <a:r>
              <a:rPr lang="en-US" altLang="ko-KR" sz="1200" dirty="0"/>
              <a:t>(data, </a:t>
            </a:r>
            <a:r>
              <a:rPr lang="en-US" altLang="ko-KR" sz="1200" dirty="0" err="1"/>
              <a:t>test_ratio</a:t>
            </a:r>
            <a:r>
              <a:rPr lang="en-US" altLang="ko-KR" sz="1200" dirty="0" smtClean="0"/>
              <a:t>):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ko-KR" sz="1200" dirty="0" smtClean="0"/>
              <a:t>    </a:t>
            </a:r>
            <a:r>
              <a:rPr lang="en-US" altLang="ko-KR" sz="1200" dirty="0" err="1"/>
              <a:t>shuffled_indices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np.random.permutation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len</a:t>
            </a:r>
            <a:r>
              <a:rPr lang="en-US" altLang="ko-KR" sz="1200" dirty="0"/>
              <a:t>(data</a:t>
            </a:r>
            <a:r>
              <a:rPr lang="en-US" altLang="ko-KR" sz="1200" dirty="0" smtClean="0"/>
              <a:t>))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ko-KR" sz="1200" dirty="0" smtClean="0"/>
              <a:t>    </a:t>
            </a:r>
            <a:r>
              <a:rPr lang="en-US" altLang="ko-KR" sz="1200" dirty="0" err="1"/>
              <a:t>test_set_size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len</a:t>
            </a:r>
            <a:r>
              <a:rPr lang="en-US" altLang="ko-KR" sz="1200" dirty="0"/>
              <a:t>(data) * </a:t>
            </a:r>
            <a:r>
              <a:rPr lang="en-US" altLang="ko-KR" sz="1200" dirty="0" err="1"/>
              <a:t>test_ratio</a:t>
            </a:r>
            <a:r>
              <a:rPr lang="en-US" altLang="ko-KR" sz="1200" dirty="0" smtClean="0"/>
              <a:t>)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ko-KR" sz="1200" dirty="0" smtClean="0"/>
              <a:t>    </a:t>
            </a:r>
            <a:r>
              <a:rPr lang="en-US" altLang="ko-KR" sz="1200" dirty="0" err="1"/>
              <a:t>test_indices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shuffled_indices</a:t>
            </a:r>
            <a:r>
              <a:rPr lang="en-US" altLang="ko-KR" sz="1200" dirty="0"/>
              <a:t>[:</a:t>
            </a:r>
            <a:r>
              <a:rPr lang="en-US" altLang="ko-KR" sz="1200" dirty="0" err="1"/>
              <a:t>test_set_size</a:t>
            </a:r>
            <a:r>
              <a:rPr lang="en-US" altLang="ko-KR" sz="1200" dirty="0" smtClean="0"/>
              <a:t>]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ko-KR" sz="1200" dirty="0" smtClean="0"/>
              <a:t>    </a:t>
            </a:r>
            <a:r>
              <a:rPr lang="en-US" altLang="ko-KR" sz="1200" dirty="0" err="1"/>
              <a:t>train_indices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shuffled_indices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test_set_size</a:t>
            </a:r>
            <a:r>
              <a:rPr lang="en-US" altLang="ko-KR" sz="1200" dirty="0" smtClean="0"/>
              <a:t>:]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ko-KR" sz="1200" dirty="0" smtClean="0"/>
              <a:t>    </a:t>
            </a:r>
            <a:r>
              <a:rPr lang="en-US" altLang="ko-KR" sz="1200" dirty="0"/>
              <a:t>return </a:t>
            </a:r>
            <a:r>
              <a:rPr lang="en-US" altLang="ko-KR" sz="1200" dirty="0" err="1"/>
              <a:t>data.iloc</a:t>
            </a:r>
            <a:r>
              <a:rPr lang="en-US" altLang="ko-KR" sz="1200" dirty="0"/>
              <a:t>[</a:t>
            </a:r>
            <a:r>
              <a:rPr lang="en-US" altLang="ko-KR" sz="1200" dirty="0" err="1"/>
              <a:t>train_indices</a:t>
            </a:r>
            <a:r>
              <a:rPr lang="en-US" altLang="ko-KR" sz="1200" dirty="0"/>
              <a:t>], </a:t>
            </a:r>
            <a:r>
              <a:rPr lang="en-US" altLang="ko-KR" sz="1200" dirty="0" err="1"/>
              <a:t>data.iloc</a:t>
            </a:r>
            <a:r>
              <a:rPr lang="en-US" altLang="ko-KR" sz="1200" dirty="0"/>
              <a:t>[</a:t>
            </a:r>
            <a:r>
              <a:rPr lang="en-US" altLang="ko-KR" sz="1200" dirty="0" err="1"/>
              <a:t>test_indices</a:t>
            </a:r>
            <a:r>
              <a:rPr lang="en-US" altLang="ko-KR" sz="1200" dirty="0"/>
              <a:t>]</a:t>
            </a:r>
            <a:endParaRPr lang="en-US" altLang="ko-KR" sz="12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487015" y="3095699"/>
            <a:ext cx="1056035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2-2&gt;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5301806" y="1953473"/>
            <a:ext cx="4985194" cy="127769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 anchor="ctr" anchorCtr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처음 실행된 테스트 세트를 저장하고 이를 불러서 사용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 err="1" smtClean="0"/>
              <a:t>Np.random.permutation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(data)) 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호출하기 전에 </a:t>
            </a:r>
            <a:r>
              <a:rPr lang="ko-KR" altLang="en-US" dirty="0" err="1" smtClean="0"/>
              <a:t>난수</a:t>
            </a:r>
            <a:r>
              <a:rPr lang="ko-KR" altLang="en-US" dirty="0" smtClean="0"/>
              <a:t> 발생기의 초기값을 지정</a:t>
            </a:r>
            <a:r>
              <a:rPr lang="en-US" altLang="ko-KR" dirty="0"/>
              <a:t>(e.g., </a:t>
            </a:r>
            <a:r>
              <a:rPr lang="en-US" altLang="ko-KR" dirty="0" err="1" smtClean="0"/>
              <a:t>np.random.seed</a:t>
            </a:r>
            <a:r>
              <a:rPr lang="en-US" altLang="ko-KR" dirty="0" smtClean="0"/>
              <a:t>(42))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샘플의 고유하고 변경 불가능한 </a:t>
            </a:r>
            <a:r>
              <a:rPr lang="ko-KR" altLang="en-US" dirty="0" err="1" smtClean="0"/>
              <a:t>식별자를</a:t>
            </a:r>
            <a:r>
              <a:rPr lang="ko-KR" altLang="en-US" dirty="0" smtClean="0"/>
              <a:t> 사용하여 분리</a:t>
            </a:r>
            <a:endParaRPr lang="en-US" altLang="ko-KR" dirty="0" smtClean="0"/>
          </a:p>
        </p:txBody>
      </p:sp>
      <p:sp>
        <p:nvSpPr>
          <p:cNvPr id="14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5311331" y="1595807"/>
            <a:ext cx="4985194" cy="35753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None/>
            </a:pPr>
            <a:r>
              <a:rPr lang="ko-KR" altLang="en-US" sz="1600" b="1" dirty="0" smtClean="0">
                <a:solidFill>
                  <a:schemeClr val="bg1"/>
                </a:solidFill>
              </a:rPr>
              <a:t>데이터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스누핑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편향 해결 방안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57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데이터 수집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626" y="1782361"/>
            <a:ext cx="4724099" cy="357539"/>
          </a:xfrm>
          <a:solidFill>
            <a:srgbClr val="00B0F0"/>
          </a:solidFill>
          <a:ln>
            <a:solidFill>
              <a:srgbClr val="0070C0"/>
            </a:solidFill>
          </a:ln>
        </p:spPr>
        <p:txBody>
          <a:bodyPr lIns="180000" anchor="ctr" anchorCtr="0">
            <a:noAutofit/>
          </a:bodyPr>
          <a:lstStyle/>
          <a:p>
            <a:pPr marL="0" indent="0">
              <a:buClr>
                <a:srgbClr val="7030A0"/>
              </a:buClr>
              <a:buNone/>
            </a:pPr>
            <a:r>
              <a:rPr lang="ko-KR" altLang="en-US" sz="1600" b="1" dirty="0" err="1" smtClean="0">
                <a:solidFill>
                  <a:schemeClr val="bg1"/>
                </a:solidFill>
              </a:rPr>
              <a:t>사이킷런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테스트 세트 분할 함수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701229" y="2148257"/>
            <a:ext cx="9080945" cy="141416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dirty="0" err="1" smtClean="0"/>
              <a:t>사이킷런은</a:t>
            </a:r>
            <a:r>
              <a:rPr lang="ko-KR" altLang="en-US" sz="1700" dirty="0" smtClean="0"/>
              <a:t> </a:t>
            </a:r>
            <a:r>
              <a:rPr lang="ko-KR" altLang="en-US" sz="1700" dirty="0" err="1" smtClean="0"/>
              <a:t>데이터셋을</a:t>
            </a:r>
            <a:r>
              <a:rPr lang="ko-KR" altLang="en-US" sz="1700" dirty="0" smtClean="0"/>
              <a:t> 여러 </a:t>
            </a:r>
            <a:r>
              <a:rPr lang="ko-KR" altLang="en-US" sz="1700" dirty="0" err="1" smtClean="0"/>
              <a:t>서브셋으로</a:t>
            </a:r>
            <a:r>
              <a:rPr lang="ko-KR" altLang="en-US" sz="1700" dirty="0" smtClean="0"/>
              <a:t> 나누는 다양한 방법을 제공</a:t>
            </a:r>
            <a:endParaRPr lang="en-US" altLang="ko-KR" sz="1700" dirty="0" smtClean="0"/>
          </a:p>
          <a:p>
            <a:r>
              <a:rPr lang="en-US" altLang="ko-KR" sz="1700" dirty="0" err="1" smtClean="0"/>
              <a:t>train_test_split</a:t>
            </a:r>
            <a:r>
              <a:rPr lang="en-US" altLang="ko-KR" sz="1700" dirty="0" smtClean="0"/>
              <a:t>()</a:t>
            </a:r>
          </a:p>
          <a:p>
            <a:pPr lvl="1"/>
            <a:r>
              <a:rPr lang="ko-KR" altLang="en-US" sz="1500" dirty="0" err="1" smtClean="0"/>
              <a:t>난수</a:t>
            </a:r>
            <a:r>
              <a:rPr lang="ko-KR" altLang="en-US" sz="1500" dirty="0" smtClean="0"/>
              <a:t> 초기값 지정 </a:t>
            </a:r>
            <a:r>
              <a:rPr lang="en-US" altLang="ko-KR" sz="1500" dirty="0" err="1" smtClean="0"/>
              <a:t>random_state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매개변수</a:t>
            </a:r>
            <a:endParaRPr lang="en-US" altLang="ko-KR" sz="1500" dirty="0" smtClean="0"/>
          </a:p>
          <a:p>
            <a:pPr lvl="1"/>
            <a:r>
              <a:rPr lang="ko-KR" altLang="en-US" sz="1500" dirty="0"/>
              <a:t>모두 동일한 행 수를 갖는 여러 </a:t>
            </a:r>
            <a:r>
              <a:rPr lang="ko-KR" altLang="en-US" sz="1500" dirty="0" err="1"/>
              <a:t>데이터셋</a:t>
            </a:r>
            <a:r>
              <a:rPr lang="ko-KR" altLang="en-US" sz="1500" dirty="0"/>
              <a:t> 동일한 인덱스를 기반으로 분할</a:t>
            </a:r>
            <a:endParaRPr lang="en-US" altLang="ko-KR" sz="1500" dirty="0" smtClean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87040" y="4239472"/>
            <a:ext cx="9095134" cy="9904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from </a:t>
            </a:r>
            <a:r>
              <a:rPr lang="en-US" altLang="ko-KR" sz="1400" dirty="0" err="1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sklearn.model_selection</a:t>
            </a: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import </a:t>
            </a:r>
            <a:r>
              <a:rPr lang="en-US" altLang="ko-KR" sz="1400" dirty="0" err="1" smtClean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train_test_split</a:t>
            </a:r>
            <a:endParaRPr lang="en-US" altLang="ko-KR" sz="1400" dirty="0" smtClean="0">
              <a:latin typeface="Century" panose="020406040505050203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altLang="ko-KR" sz="1400" dirty="0" err="1" smtClean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train_set</a:t>
            </a: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test_set</a:t>
            </a: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train_test_split</a:t>
            </a: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(housing, </a:t>
            </a:r>
            <a:r>
              <a:rPr lang="en-US" altLang="ko-KR" sz="1400" dirty="0" err="1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test_size</a:t>
            </a: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=0.2, </a:t>
            </a:r>
            <a:r>
              <a:rPr lang="en-US" altLang="ko-KR" sz="1400" dirty="0" err="1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random_state</a:t>
            </a: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=42)</a:t>
            </a:r>
            <a:endParaRPr lang="en-US" altLang="ko-KR" sz="1400" dirty="0" smtClean="0">
              <a:latin typeface="Century" panose="020406040505050203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7040" y="3962474"/>
            <a:ext cx="1056035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2-3&gt;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1382311"/>
            <a:ext cx="4724099" cy="35753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Font typeface="시스템 서체"/>
              <a:buNone/>
            </a:pPr>
            <a:r>
              <a:rPr lang="en-US" altLang="ko-KR" b="1" dirty="0" smtClean="0">
                <a:solidFill>
                  <a:schemeClr val="bg1"/>
                </a:solidFill>
              </a:rPr>
              <a:t>2.4 </a:t>
            </a:r>
            <a:r>
              <a:rPr lang="ko-KR" altLang="en-US" b="1" dirty="0" smtClean="0">
                <a:solidFill>
                  <a:schemeClr val="bg1"/>
                </a:solidFill>
              </a:rPr>
              <a:t>테스트 세트 만들기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32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데이터 수집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626" y="1782361"/>
            <a:ext cx="4724099" cy="357539"/>
          </a:xfrm>
          <a:solidFill>
            <a:srgbClr val="00B0F0"/>
          </a:solidFill>
          <a:ln>
            <a:solidFill>
              <a:srgbClr val="0070C0"/>
            </a:solidFill>
          </a:ln>
        </p:spPr>
        <p:txBody>
          <a:bodyPr lIns="180000" anchor="ctr" anchorCtr="0">
            <a:normAutofit fontScale="85000" lnSpcReduction="20000"/>
          </a:bodyPr>
          <a:lstStyle/>
          <a:p>
            <a:pPr marL="0" indent="0">
              <a:buClr>
                <a:srgbClr val="7030A0"/>
              </a:buClr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계층적 샘플링</a:t>
            </a:r>
            <a:r>
              <a:rPr lang="en-US" altLang="ko-KR" b="1" dirty="0">
                <a:solidFill>
                  <a:schemeClr val="bg1"/>
                </a:solidFill>
              </a:rPr>
              <a:t>(stratified </a:t>
            </a:r>
            <a:r>
              <a:rPr lang="en-US" altLang="ko-KR" b="1" dirty="0" smtClean="0">
                <a:solidFill>
                  <a:schemeClr val="bg1"/>
                </a:solidFill>
              </a:rPr>
              <a:t>sampling) - 1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701230" y="2148258"/>
            <a:ext cx="4718496" cy="280474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계층 </a:t>
            </a:r>
            <a:r>
              <a:rPr lang="ko-KR" altLang="en-US" dirty="0" smtClean="0"/>
              <a:t>구분</a:t>
            </a:r>
            <a:r>
              <a:rPr lang="en-US" altLang="ko-KR" dirty="0" smtClean="0"/>
              <a:t>:</a:t>
            </a:r>
          </a:p>
          <a:p>
            <a:pPr lvl="1"/>
            <a:r>
              <a:rPr lang="ko-KR" altLang="en-US" dirty="0" err="1" smtClean="0"/>
              <a:t>데이터셋을</a:t>
            </a:r>
            <a:r>
              <a:rPr lang="ko-KR" altLang="en-US" dirty="0" smtClean="0"/>
              <a:t> </a:t>
            </a:r>
            <a:r>
              <a:rPr lang="ko-KR" altLang="en-US" dirty="0"/>
              <a:t>나누기 위해 먼저 중요한 특성 또는 계층을 </a:t>
            </a:r>
            <a:r>
              <a:rPr lang="ko-KR" altLang="en-US" dirty="0" smtClean="0"/>
              <a:t>식별</a:t>
            </a:r>
            <a:endParaRPr lang="en-US" altLang="ko-KR" dirty="0"/>
          </a:p>
          <a:p>
            <a:r>
              <a:rPr lang="ko-KR" altLang="en-US" dirty="0" smtClean="0"/>
              <a:t>계층별 </a:t>
            </a:r>
            <a:r>
              <a:rPr lang="ko-KR" altLang="en-US" dirty="0"/>
              <a:t>비율 유지</a:t>
            </a:r>
            <a:r>
              <a:rPr lang="en-US" altLang="ko-KR" dirty="0" smtClean="0"/>
              <a:t>:</a:t>
            </a:r>
          </a:p>
          <a:p>
            <a:pPr lvl="1"/>
            <a:r>
              <a:rPr lang="ko-KR" altLang="en-US" dirty="0" smtClean="0"/>
              <a:t>계층적 </a:t>
            </a:r>
            <a:r>
              <a:rPr lang="ko-KR" altLang="en-US" dirty="0"/>
              <a:t>샘플링의 목표는 각 계층에서 정확한 비율을 유지하면서 샘플을 </a:t>
            </a:r>
            <a:r>
              <a:rPr lang="ko-KR" altLang="en-US" dirty="0" smtClean="0"/>
              <a:t>추출하여 </a:t>
            </a:r>
            <a:r>
              <a:rPr lang="ko-KR" altLang="en-US" dirty="0"/>
              <a:t>각 계층의 특성을 신뢰성 있게 </a:t>
            </a:r>
            <a:r>
              <a:rPr lang="ko-KR" altLang="en-US" dirty="0" smtClean="0"/>
              <a:t>반영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편향 </a:t>
            </a:r>
            <a:r>
              <a:rPr lang="ko-KR" altLang="en-US" dirty="0"/>
              <a:t>감소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계층적 </a:t>
            </a:r>
            <a:r>
              <a:rPr lang="ko-KR" altLang="en-US" dirty="0"/>
              <a:t>샘플링을 </a:t>
            </a:r>
            <a:r>
              <a:rPr lang="ko-KR" altLang="en-US" dirty="0" smtClean="0"/>
              <a:t>사용하여 </a:t>
            </a:r>
            <a:r>
              <a:rPr lang="ko-KR" altLang="en-US" dirty="0"/>
              <a:t>편향을 줄일 수 </a:t>
            </a:r>
            <a:r>
              <a:rPr lang="ko-KR" altLang="en-US" dirty="0" smtClean="0"/>
              <a:t>있다</a:t>
            </a:r>
            <a:r>
              <a:rPr lang="en-US" altLang="ko-KR" dirty="0"/>
              <a:t>. </a:t>
            </a:r>
            <a:endParaRPr lang="en-US" altLang="ko-KR" dirty="0" smtClean="0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1382311"/>
            <a:ext cx="4724099" cy="35753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Font typeface="시스템 서체"/>
              <a:buNone/>
            </a:pPr>
            <a:r>
              <a:rPr lang="en-US" altLang="ko-KR" b="1" dirty="0" smtClean="0">
                <a:solidFill>
                  <a:schemeClr val="bg1"/>
                </a:solidFill>
              </a:rPr>
              <a:t>2.4 </a:t>
            </a:r>
            <a:r>
              <a:rPr lang="ko-KR" altLang="en-US" b="1" dirty="0" smtClean="0">
                <a:solidFill>
                  <a:schemeClr val="bg1"/>
                </a:solidFill>
              </a:rPr>
              <a:t>테스트 세트 만들기 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212" y="1739850"/>
            <a:ext cx="55340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2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데이터 수집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626" y="1782361"/>
            <a:ext cx="4724099" cy="357539"/>
          </a:xfrm>
          <a:solidFill>
            <a:srgbClr val="00B0F0"/>
          </a:solidFill>
          <a:ln>
            <a:solidFill>
              <a:srgbClr val="0070C0"/>
            </a:solidFill>
          </a:ln>
        </p:spPr>
        <p:txBody>
          <a:bodyPr lIns="180000" anchor="ctr" anchorCtr="0">
            <a:normAutofit fontScale="85000" lnSpcReduction="20000"/>
          </a:bodyPr>
          <a:lstStyle/>
          <a:p>
            <a:pPr marL="0" indent="0">
              <a:buClr>
                <a:srgbClr val="7030A0"/>
              </a:buClr>
              <a:buNone/>
            </a:pPr>
            <a:r>
              <a:rPr lang="ko-KR" altLang="en-US" b="1" dirty="0">
                <a:solidFill>
                  <a:schemeClr val="bg1"/>
                </a:solidFill>
              </a:rPr>
              <a:t>계층적 샘플링</a:t>
            </a:r>
            <a:r>
              <a:rPr lang="en-US" altLang="ko-KR" b="1" dirty="0">
                <a:solidFill>
                  <a:schemeClr val="bg1"/>
                </a:solidFill>
              </a:rPr>
              <a:t>(stratified sampling) - </a:t>
            </a:r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701230" y="2148257"/>
            <a:ext cx="4718496" cy="3719143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연속적인 </a:t>
            </a:r>
            <a:r>
              <a:rPr lang="ko-KR" altLang="en-US" dirty="0" err="1" smtClean="0"/>
              <a:t>숫자형인</a:t>
            </a:r>
            <a:r>
              <a:rPr lang="ko-KR" altLang="en-US" dirty="0" smtClean="0"/>
              <a:t> </a:t>
            </a:r>
            <a:r>
              <a:rPr lang="ko-KR" altLang="en-US" dirty="0"/>
              <a:t>중간 </a:t>
            </a:r>
            <a:r>
              <a:rPr lang="ko-KR" altLang="en-US" dirty="0" err="1" smtClean="0"/>
              <a:t>소득이을</a:t>
            </a:r>
            <a:r>
              <a:rPr lang="ko-KR" altLang="en-US" dirty="0" smtClean="0"/>
              <a:t> 카테고리 특성화</a:t>
            </a:r>
            <a:endParaRPr lang="en-US" altLang="ko-KR" dirty="0" smtClean="0"/>
          </a:p>
          <a:p>
            <a:r>
              <a:rPr lang="en-US" altLang="ko-KR" dirty="0" err="1" smtClean="0"/>
              <a:t>pd.cut</a:t>
            </a:r>
            <a:r>
              <a:rPr lang="en-US" altLang="ko-KR" dirty="0" smtClean="0"/>
              <a:t>(x, bins, </a:t>
            </a:r>
            <a:r>
              <a:rPr lang="en-US" altLang="ko-KR" dirty="0" err="1" smtClean="0"/>
              <a:t>lables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함수를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이용해 소득 카테고리 생성</a:t>
            </a:r>
            <a:r>
              <a:rPr lang="en-US" altLang="ko-KR" dirty="0" smtClean="0"/>
              <a:t>:</a:t>
            </a:r>
          </a:p>
          <a:p>
            <a:pPr lvl="1"/>
            <a:r>
              <a:rPr lang="en-US" altLang="ko-KR" dirty="0"/>
              <a:t>x: </a:t>
            </a:r>
            <a:r>
              <a:rPr lang="ko-KR" altLang="en-US" dirty="0"/>
              <a:t>나눌 대상이 되는 </a:t>
            </a:r>
            <a:r>
              <a:rPr lang="ko-KR" altLang="en-US" dirty="0" err="1"/>
              <a:t>연속형</a:t>
            </a:r>
            <a:r>
              <a:rPr lang="ko-KR" altLang="en-US" dirty="0"/>
              <a:t> 데이터 </a:t>
            </a:r>
            <a:r>
              <a:rPr lang="en-US" altLang="ko-KR" dirty="0"/>
              <a:t>(Pandas Series </a:t>
            </a:r>
            <a:r>
              <a:rPr lang="ko-KR" altLang="en-US" dirty="0"/>
              <a:t>또는 배열</a:t>
            </a:r>
            <a:r>
              <a:rPr lang="en-US" altLang="ko-KR" dirty="0"/>
              <a:t>).</a:t>
            </a:r>
          </a:p>
          <a:p>
            <a:pPr lvl="1"/>
            <a:r>
              <a:rPr lang="en-US" altLang="ko-KR" dirty="0"/>
              <a:t>bins: </a:t>
            </a:r>
            <a:r>
              <a:rPr lang="ko-KR" altLang="en-US" dirty="0"/>
              <a:t>나눌 구간</a:t>
            </a:r>
            <a:r>
              <a:rPr lang="en-US" altLang="ko-KR" dirty="0"/>
              <a:t>(</a:t>
            </a:r>
            <a:r>
              <a:rPr lang="ko-KR" altLang="en-US" dirty="0" err="1"/>
              <a:t>버킷</a:t>
            </a:r>
            <a:r>
              <a:rPr lang="en-US" altLang="ko-KR" dirty="0"/>
              <a:t>)</a:t>
            </a:r>
            <a:r>
              <a:rPr lang="ko-KR" altLang="en-US" dirty="0"/>
              <a:t>을 정의하는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ko-KR" altLang="en-US" dirty="0"/>
              <a:t>정수</a:t>
            </a:r>
            <a:r>
              <a:rPr lang="en-US" altLang="ko-KR" dirty="0"/>
              <a:t>: </a:t>
            </a:r>
            <a:r>
              <a:rPr lang="ko-KR" altLang="en-US" dirty="0"/>
              <a:t>데이터를 동일한 길이의 구간으로 나눕니다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bins=5</a:t>
            </a:r>
            <a:r>
              <a:rPr lang="ko-KR" altLang="en-US" dirty="0"/>
              <a:t>는 데이터를 </a:t>
            </a:r>
            <a:r>
              <a:rPr lang="en-US" altLang="ko-KR" dirty="0"/>
              <a:t>5</a:t>
            </a:r>
            <a:r>
              <a:rPr lang="ko-KR" altLang="en-US" dirty="0"/>
              <a:t>개의 동일한 길이의 구간으로 </a:t>
            </a:r>
            <a:r>
              <a:rPr lang="ko-KR" altLang="en-US" dirty="0" smtClean="0"/>
              <a:t>나눈다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리스트 또는 배열</a:t>
            </a:r>
            <a:r>
              <a:rPr lang="en-US" altLang="ko-KR" dirty="0"/>
              <a:t>: </a:t>
            </a:r>
            <a:r>
              <a:rPr lang="ko-KR" altLang="en-US" dirty="0"/>
              <a:t>사용자가 직접 구간을 정의할 수 있습니다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bins=[0, 1, 2, 3, 4, 5]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1, 1</a:t>
            </a:r>
            <a:r>
              <a:rPr lang="ko-KR" altLang="en-US" dirty="0"/>
              <a:t>에서 </a:t>
            </a:r>
            <a:r>
              <a:rPr lang="en-US" altLang="ko-KR" dirty="0"/>
              <a:t>2, 2</a:t>
            </a:r>
            <a:r>
              <a:rPr lang="ko-KR" altLang="en-US" dirty="0"/>
              <a:t>에서 </a:t>
            </a:r>
            <a:r>
              <a:rPr lang="en-US" altLang="ko-KR" dirty="0"/>
              <a:t>3, ... , 4</a:t>
            </a:r>
            <a:r>
              <a:rPr lang="ko-KR" altLang="en-US" dirty="0"/>
              <a:t>에서 </a:t>
            </a:r>
            <a:r>
              <a:rPr lang="en-US" altLang="ko-KR" dirty="0"/>
              <a:t>5</a:t>
            </a:r>
            <a:r>
              <a:rPr lang="ko-KR" altLang="en-US" dirty="0"/>
              <a:t>까지의 구간을 </a:t>
            </a:r>
            <a:r>
              <a:rPr lang="ko-KR" altLang="en-US" dirty="0" smtClean="0"/>
              <a:t>정의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en-US" altLang="ko-KR" dirty="0"/>
              <a:t>labels: </a:t>
            </a:r>
            <a:r>
              <a:rPr lang="ko-KR" altLang="en-US" dirty="0"/>
              <a:t>각 구간에 할당할 라벨</a:t>
            </a:r>
            <a:r>
              <a:rPr lang="en-US" altLang="ko-KR" dirty="0"/>
              <a:t>(</a:t>
            </a:r>
            <a:r>
              <a:rPr lang="ko-KR" altLang="en-US" dirty="0"/>
              <a:t>이산적인 값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지정</a:t>
            </a:r>
            <a:r>
              <a:rPr lang="en-US" altLang="ko-KR" dirty="0" smtClean="0"/>
              <a:t>. </a:t>
            </a:r>
            <a:r>
              <a:rPr lang="ko-KR" altLang="en-US" dirty="0"/>
              <a:t>이 매개변수는 선택 사항이며</a:t>
            </a:r>
            <a:r>
              <a:rPr lang="en-US" altLang="ko-KR" dirty="0"/>
              <a:t>, </a:t>
            </a:r>
            <a:r>
              <a:rPr lang="ko-KR" altLang="en-US" dirty="0"/>
              <a:t>지정하지 않으면 각 구간에 순차적으로 정수 라벨이 </a:t>
            </a:r>
            <a:r>
              <a:rPr lang="ko-KR" altLang="en-US" dirty="0" smtClean="0"/>
              <a:t>할당</a:t>
            </a:r>
            <a:r>
              <a:rPr lang="en-US" altLang="ko-KR" dirty="0" smtClean="0"/>
              <a:t>.</a:t>
            </a:r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1382311"/>
            <a:ext cx="4724099" cy="35753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Font typeface="시스템 서체"/>
              <a:buNone/>
            </a:pPr>
            <a:r>
              <a:rPr lang="en-US" altLang="ko-KR" b="1" dirty="0" smtClean="0">
                <a:solidFill>
                  <a:schemeClr val="bg1"/>
                </a:solidFill>
              </a:rPr>
              <a:t>2.4 </a:t>
            </a:r>
            <a:r>
              <a:rPr lang="ko-KR" altLang="en-US" b="1" dirty="0" smtClean="0">
                <a:solidFill>
                  <a:schemeClr val="bg1"/>
                </a:solidFill>
              </a:rPr>
              <a:t>테스트 세트 만들기 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341" y="2921070"/>
            <a:ext cx="4450309" cy="3288340"/>
          </a:xfrm>
          <a:prstGeom prst="rect">
            <a:avLst/>
          </a:prstGeom>
        </p:spPr>
      </p:pic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5752595" y="1656085"/>
            <a:ext cx="5105905" cy="11612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housing["</a:t>
            </a:r>
            <a:r>
              <a:rPr lang="en-US" altLang="ko-KR" sz="1400" dirty="0" err="1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income_cat</a:t>
            </a: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"] = </a:t>
            </a:r>
            <a:r>
              <a:rPr lang="en-US" altLang="ko-KR" sz="1400" dirty="0" err="1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pd.cut</a:t>
            </a: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(housing["</a:t>
            </a:r>
            <a:r>
              <a:rPr lang="en-US" altLang="ko-KR" sz="1400" dirty="0" err="1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median_income</a:t>
            </a: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"], </a:t>
            </a:r>
            <a:r>
              <a:rPr lang="en-US" altLang="ko-KR" sz="1400" dirty="0" smtClean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                                                    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                                         bins</a:t>
            </a: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=[0., 1.5, 3.0, 4.5, 6., np.inf], </a:t>
            </a:r>
            <a:r>
              <a:rPr lang="en-US" altLang="ko-KR" sz="1400" dirty="0" smtClean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labels</a:t>
            </a: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=[1, 2, 3, 4, 5])</a:t>
            </a:r>
            <a:endParaRPr lang="en-US" altLang="ko-KR" sz="1400" dirty="0" smtClean="0">
              <a:latin typeface="Century" panose="020406040505050203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52594" y="1379086"/>
            <a:ext cx="1200655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2-4&gt;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363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데이터 수집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626" y="1782361"/>
            <a:ext cx="5305813" cy="318637"/>
          </a:xfrm>
          <a:solidFill>
            <a:srgbClr val="00B0F0"/>
          </a:solidFill>
          <a:ln>
            <a:solidFill>
              <a:srgbClr val="0070C0"/>
            </a:solidFill>
          </a:ln>
        </p:spPr>
        <p:txBody>
          <a:bodyPr lIns="180000" anchor="ctr" anchorCtr="0">
            <a:normAutofit fontScale="85000" lnSpcReduction="20000"/>
          </a:bodyPr>
          <a:lstStyle/>
          <a:p>
            <a:pPr marL="0" indent="0">
              <a:buClr>
                <a:srgbClr val="7030A0"/>
              </a:buClr>
              <a:buNone/>
            </a:pPr>
            <a:r>
              <a:rPr lang="ko-KR" altLang="en-US" sz="1600" b="1" dirty="0">
                <a:solidFill>
                  <a:schemeClr val="bg1"/>
                </a:solidFill>
              </a:rPr>
              <a:t>계층적 샘플링</a:t>
            </a:r>
            <a:r>
              <a:rPr lang="en-US" altLang="ko-KR" sz="1600" b="1" dirty="0">
                <a:solidFill>
                  <a:schemeClr val="bg1"/>
                </a:solidFill>
              </a:rPr>
              <a:t>(stratified sampling) -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701229" y="2148258"/>
            <a:ext cx="10319195" cy="49016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train_test_split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함수의</a:t>
            </a:r>
            <a:r>
              <a:rPr lang="en-US" altLang="ko-KR" dirty="0" smtClean="0"/>
              <a:t> </a:t>
            </a:r>
            <a:r>
              <a:rPr lang="en-US" altLang="ko-KR" dirty="0"/>
              <a:t>"stratify" </a:t>
            </a:r>
            <a:r>
              <a:rPr lang="ko-KR" altLang="en-US" dirty="0" smtClean="0"/>
              <a:t>인수를 소득 카테고리 </a:t>
            </a:r>
            <a:r>
              <a:rPr lang="en-US" altLang="ko-KR" dirty="0" smtClean="0"/>
              <a:t>housing[＂</a:t>
            </a:r>
            <a:r>
              <a:rPr lang="en-US" altLang="ko-KR" dirty="0" err="1" smtClean="0"/>
              <a:t>income_cat</a:t>
            </a:r>
            <a:r>
              <a:rPr lang="en-US" altLang="ko-KR" dirty="0" smtClean="0"/>
              <a:t>＂]</a:t>
            </a:r>
            <a:r>
              <a:rPr lang="ko-KR" altLang="en-US" dirty="0" smtClean="0"/>
              <a:t>로 지정하여 계층적 샘플링 </a:t>
            </a:r>
            <a:r>
              <a:rPr lang="ko-KR" altLang="en-US" dirty="0" err="1" smtClean="0"/>
              <a:t>테스터셋</a:t>
            </a:r>
            <a:r>
              <a:rPr lang="ko-KR" altLang="en-US" dirty="0" smtClean="0"/>
              <a:t> 생성 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1315636"/>
            <a:ext cx="5305813" cy="40126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Font typeface="시스템 서체"/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2.4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테스트 세트 만들기 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2962684"/>
            <a:ext cx="10324797" cy="6040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altLang="ko-KR" sz="1400" dirty="0" err="1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strat_train_set</a:t>
            </a: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strat_test_set</a:t>
            </a: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= </a:t>
            </a:r>
            <a:r>
              <a:rPr lang="en-US" altLang="ko-KR" sz="1400" dirty="0" err="1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train_test_split</a:t>
            </a: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(  </a:t>
            </a:r>
            <a:r>
              <a:rPr lang="en-US" altLang="ko-KR" sz="1400" dirty="0" smtClean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housing</a:t>
            </a: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test_size</a:t>
            </a: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=0.2, </a:t>
            </a:r>
            <a:r>
              <a:rPr lang="en-US" altLang="ko-KR" sz="1400" dirty="0">
                <a:solidFill>
                  <a:srgbClr val="FF0000"/>
                </a:solidFill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stratify=housing["</a:t>
            </a:r>
            <a:r>
              <a:rPr lang="en-US" altLang="ko-KR" sz="1400" dirty="0" err="1">
                <a:solidFill>
                  <a:srgbClr val="FF0000"/>
                </a:solidFill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income_cat</a:t>
            </a:r>
            <a:r>
              <a:rPr lang="en-US" altLang="ko-KR" sz="1400" dirty="0">
                <a:solidFill>
                  <a:srgbClr val="FF0000"/>
                </a:solidFill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"], </a:t>
            </a:r>
            <a:r>
              <a:rPr lang="en-US" altLang="ko-KR" sz="1400" dirty="0" err="1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random_state</a:t>
            </a: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=42)</a:t>
            </a:r>
            <a:endParaRPr lang="en-US" altLang="ko-KR" sz="1400" dirty="0" smtClean="0">
              <a:latin typeface="Century" panose="020406040505050203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5625" y="2685685"/>
            <a:ext cx="1200655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2-5&gt;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568" y="3674766"/>
            <a:ext cx="5942911" cy="2301421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191783" y="6084226"/>
            <a:ext cx="561931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2 -1&gt;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계층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샘플링과 순수한 무작위 샘플링의 편향 비교 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965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데이터 수집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626" y="1782361"/>
            <a:ext cx="5305813" cy="318637"/>
          </a:xfrm>
          <a:solidFill>
            <a:srgbClr val="00B0F0"/>
          </a:solidFill>
          <a:ln>
            <a:solidFill>
              <a:srgbClr val="0070C0"/>
            </a:solidFill>
          </a:ln>
        </p:spPr>
        <p:txBody>
          <a:bodyPr lIns="180000" anchor="ctr" anchorCtr="0">
            <a:normAutofit fontScale="85000" lnSpcReduction="20000"/>
          </a:bodyPr>
          <a:lstStyle/>
          <a:p>
            <a:pPr marL="0" indent="0">
              <a:buClr>
                <a:srgbClr val="7030A0"/>
              </a:buClr>
              <a:buNone/>
            </a:pPr>
            <a:r>
              <a:rPr lang="ko-KR" altLang="en-US" sz="1600" b="1" dirty="0" smtClean="0">
                <a:solidFill>
                  <a:schemeClr val="bg1"/>
                </a:solidFill>
              </a:rPr>
              <a:t>훈련 및 테스트 세트 생성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1315636"/>
            <a:ext cx="5305813" cy="40126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Font typeface="시스템 서체"/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2.4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테스트 세트 만들기 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8" y="2443457"/>
            <a:ext cx="8994783" cy="9687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맑은 고딕" panose="020B0503020000020004" pitchFamily="50" charset="-127"/>
              <a:buChar char="≫"/>
            </a:pP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for set_ in (</a:t>
            </a:r>
            <a:r>
              <a:rPr lang="en-US" altLang="ko-KR" sz="1400" dirty="0" err="1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strat_train_set</a:t>
            </a: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strat_test_set</a:t>
            </a: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):    </a:t>
            </a:r>
            <a:r>
              <a:rPr lang="en-US" altLang="ko-KR" sz="1400" dirty="0" err="1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set_.drop</a:t>
            </a: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("</a:t>
            </a:r>
            <a:r>
              <a:rPr lang="en-US" altLang="ko-KR" sz="1400" dirty="0" err="1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income_cat</a:t>
            </a: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", axis=1, </a:t>
            </a:r>
            <a:r>
              <a:rPr lang="en-US" altLang="ko-KR" sz="1400" dirty="0" err="1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inplace</a:t>
            </a: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=True) </a:t>
            </a:r>
            <a:endParaRPr lang="en-US" altLang="ko-KR" sz="1400" dirty="0" smtClean="0">
              <a:latin typeface="Century" panose="020406040505050203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맑은 고딕" panose="020B0503020000020004" pitchFamily="50" charset="-127"/>
              <a:buChar char="≫"/>
            </a:pPr>
            <a:r>
              <a:rPr lang="en-US" altLang="ko-KR" sz="1400" dirty="0" smtClean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housing </a:t>
            </a: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= </a:t>
            </a:r>
            <a:r>
              <a:rPr lang="en-US" altLang="ko-KR" sz="1400" dirty="0" err="1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strat_train_set.copy</a:t>
            </a:r>
            <a:r>
              <a:rPr lang="en-US" altLang="ko-KR" sz="1400" dirty="0">
                <a:latin typeface="Century" panose="020406040505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()</a:t>
            </a:r>
            <a:endParaRPr lang="en-US" altLang="ko-KR" sz="1400" dirty="0" smtClean="0">
              <a:latin typeface="Century" panose="020406040505050203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5626" y="2166458"/>
            <a:ext cx="1200655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2-6&gt;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79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이해를 위한 탐색과 시각화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1315636"/>
            <a:ext cx="4724099" cy="46078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Font typeface="시스템 서체"/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3.1 </a:t>
            </a:r>
            <a:r>
              <a:rPr lang="en-US" altLang="ko-KR" sz="1800" b="1" dirty="0" err="1" smtClean="0">
                <a:solidFill>
                  <a:schemeClr val="bg1"/>
                </a:solidFill>
              </a:rPr>
              <a:t>Matplotlib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1776416"/>
            <a:ext cx="10319195" cy="43152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Matplotlib</a:t>
            </a:r>
            <a:r>
              <a:rPr lang="en-US" altLang="ko-KR" dirty="0"/>
              <a:t>(</a:t>
            </a:r>
            <a:r>
              <a:rPr lang="ko-KR" altLang="en-US" dirty="0" err="1"/>
              <a:t>맷플롯립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ko-KR" altLang="en-US" dirty="0" err="1"/>
              <a:t>파이썬에서</a:t>
            </a:r>
            <a:r>
              <a:rPr lang="ko-KR" altLang="en-US" dirty="0"/>
              <a:t> 데이터 시각화를 위한 가장 널리 사용되는 라이브러리 중 </a:t>
            </a:r>
            <a:r>
              <a:rPr lang="ko-KR" altLang="en-US" dirty="0" smtClean="0"/>
              <a:t>하나</a:t>
            </a:r>
            <a:endParaRPr lang="en-US" altLang="ko-KR" dirty="0" smtClean="0"/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2207941"/>
            <a:ext cx="4724099" cy="460780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None/>
            </a:pPr>
            <a:r>
              <a:rPr lang="en-US" altLang="ko-KR" sz="1800" b="1" dirty="0" err="1">
                <a:solidFill>
                  <a:schemeClr val="bg1"/>
                </a:solidFill>
              </a:rPr>
              <a:t>Matplotlib</a:t>
            </a:r>
            <a:r>
              <a:rPr lang="ko-KR" altLang="en-US" sz="1800" b="1" dirty="0">
                <a:solidFill>
                  <a:schemeClr val="bg1"/>
                </a:solidFill>
              </a:rPr>
              <a:t>의 주요 특징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17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2668721"/>
            <a:ext cx="10319195" cy="335293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다양한 플롯 유형</a:t>
            </a:r>
            <a:r>
              <a:rPr lang="en-US" altLang="ko-KR" dirty="0"/>
              <a:t>: </a:t>
            </a:r>
            <a:r>
              <a:rPr lang="en-US" altLang="ko-KR" dirty="0" err="1"/>
              <a:t>Matplotlib</a:t>
            </a:r>
            <a:r>
              <a:rPr lang="ko-KR" altLang="en-US" dirty="0"/>
              <a:t>은 선 그래프</a:t>
            </a:r>
            <a:r>
              <a:rPr lang="en-US" altLang="ko-KR" dirty="0"/>
              <a:t>, </a:t>
            </a:r>
            <a:r>
              <a:rPr lang="ko-KR" altLang="en-US" dirty="0" err="1"/>
              <a:t>산점도</a:t>
            </a:r>
            <a:r>
              <a:rPr lang="en-US" altLang="ko-KR" dirty="0"/>
              <a:t>, </a:t>
            </a:r>
            <a:r>
              <a:rPr lang="ko-KR" altLang="en-US" dirty="0"/>
              <a:t>막대 그래프</a:t>
            </a:r>
            <a:r>
              <a:rPr lang="en-US" altLang="ko-KR" dirty="0"/>
              <a:t>, </a:t>
            </a:r>
            <a:r>
              <a:rPr lang="ko-KR" altLang="en-US" dirty="0"/>
              <a:t>히스토그램</a:t>
            </a:r>
            <a:r>
              <a:rPr lang="en-US" altLang="ko-KR" dirty="0"/>
              <a:t>, </a:t>
            </a:r>
            <a:r>
              <a:rPr lang="ko-KR" altLang="en-US" dirty="0"/>
              <a:t>원 그래프</a:t>
            </a:r>
            <a:r>
              <a:rPr lang="en-US" altLang="ko-KR" dirty="0"/>
              <a:t>, </a:t>
            </a:r>
            <a:r>
              <a:rPr lang="ko-KR" altLang="en-US" dirty="0"/>
              <a:t>박스 플롯</a:t>
            </a:r>
            <a:r>
              <a:rPr lang="en-US" altLang="ko-KR" dirty="0"/>
              <a:t>, </a:t>
            </a:r>
            <a:r>
              <a:rPr lang="ko-KR" altLang="en-US" dirty="0"/>
              <a:t>등고선 플롯</a:t>
            </a:r>
            <a:r>
              <a:rPr lang="en-US" altLang="ko-KR" dirty="0"/>
              <a:t>, 3D </a:t>
            </a:r>
            <a:r>
              <a:rPr lang="ko-KR" altLang="en-US" dirty="0"/>
              <a:t>플롯 등 다양한 그래프와 플롯을 </a:t>
            </a:r>
            <a:r>
              <a:rPr lang="ko-KR" altLang="en-US" dirty="0" smtClean="0"/>
              <a:t>지원해 </a:t>
            </a:r>
            <a:r>
              <a:rPr lang="ko-KR" altLang="en-US" dirty="0"/>
              <a:t>다양한 데이터 유형을 시각화할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>고도로 </a:t>
            </a:r>
            <a:r>
              <a:rPr lang="ko-KR" altLang="en-US" dirty="0" err="1"/>
              <a:t>커스터마이징</a:t>
            </a:r>
            <a:r>
              <a:rPr lang="ko-KR" altLang="en-US" dirty="0"/>
              <a:t> 가능</a:t>
            </a:r>
            <a:r>
              <a:rPr lang="en-US" altLang="ko-KR" dirty="0"/>
              <a:t>: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그래프 및 플롯의 모든 측면을 수정하고 </a:t>
            </a:r>
            <a:r>
              <a:rPr lang="ko-KR" altLang="en-US" dirty="0" err="1" smtClean="0"/>
              <a:t>커스터마이징을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통해</a:t>
            </a:r>
            <a:r>
              <a:rPr lang="en-US" altLang="ko-KR" dirty="0" smtClean="0"/>
              <a:t>,</a:t>
            </a:r>
            <a:r>
              <a:rPr lang="ko-KR" altLang="en-US" dirty="0" smtClean="0"/>
              <a:t> 그래프의 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선 스타일</a:t>
            </a:r>
            <a:r>
              <a:rPr lang="en-US" altLang="ko-KR" dirty="0"/>
              <a:t>, </a:t>
            </a:r>
            <a:r>
              <a:rPr lang="ko-KR" altLang="en-US" dirty="0"/>
              <a:t>레이블</a:t>
            </a:r>
            <a:r>
              <a:rPr lang="en-US" altLang="ko-KR" dirty="0"/>
              <a:t>, </a:t>
            </a:r>
            <a:r>
              <a:rPr lang="ko-KR" altLang="en-US" dirty="0"/>
              <a:t>축 범위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범례 등을 조절하여 시각화를 개선할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err="1"/>
              <a:t>인터랙티브</a:t>
            </a:r>
            <a:r>
              <a:rPr lang="ko-KR" altLang="en-US" dirty="0"/>
              <a:t> 기능</a:t>
            </a:r>
            <a:r>
              <a:rPr lang="en-US" altLang="ko-KR" dirty="0"/>
              <a:t>: </a:t>
            </a:r>
            <a:r>
              <a:rPr lang="en-US" altLang="ko-KR" dirty="0" err="1"/>
              <a:t>Matplotlib</a:t>
            </a:r>
            <a:r>
              <a:rPr lang="ko-KR" altLang="en-US" dirty="0"/>
              <a:t>은 </a:t>
            </a:r>
            <a:r>
              <a:rPr lang="ko-KR" altLang="en-US" dirty="0" err="1"/>
              <a:t>인터랙티브</a:t>
            </a:r>
            <a:r>
              <a:rPr lang="ko-KR" altLang="en-US" dirty="0"/>
              <a:t> 그래픽 </a:t>
            </a:r>
            <a:r>
              <a:rPr lang="ko-KR" altLang="en-US" dirty="0" err="1"/>
              <a:t>툴킷인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en-US" altLang="ko-KR" dirty="0" err="1"/>
              <a:t>matplotlib.pyplot</a:t>
            </a:r>
            <a:r>
              <a:rPr lang="en-US" altLang="ko-KR" dirty="0"/>
              <a:t>"</a:t>
            </a:r>
            <a:r>
              <a:rPr lang="ko-KR" altLang="en-US" dirty="0"/>
              <a:t>을 통해 </a:t>
            </a:r>
            <a:r>
              <a:rPr lang="ko-KR" altLang="en-US" dirty="0" err="1"/>
              <a:t>인터랙티브한</a:t>
            </a:r>
            <a:r>
              <a:rPr lang="ko-KR" altLang="en-US" dirty="0"/>
              <a:t> 기능을 </a:t>
            </a:r>
            <a:r>
              <a:rPr lang="ko-KR" altLang="en-US" dirty="0" smtClean="0"/>
              <a:t>지원하여 </a:t>
            </a:r>
            <a:r>
              <a:rPr lang="ko-KR" altLang="en-US" dirty="0"/>
              <a:t>그래프에 대화식 요소를 추가하고 동적으로 데이터를 업데이트할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>다양한 </a:t>
            </a:r>
            <a:r>
              <a:rPr lang="ko-KR" altLang="en-US" dirty="0" err="1"/>
              <a:t>백엔드</a:t>
            </a:r>
            <a:r>
              <a:rPr lang="ko-KR" altLang="en-US" dirty="0"/>
              <a:t> 지원</a:t>
            </a:r>
            <a:r>
              <a:rPr lang="en-US" altLang="ko-KR" dirty="0"/>
              <a:t>: </a:t>
            </a:r>
            <a:r>
              <a:rPr lang="en-US" altLang="ko-KR" dirty="0" err="1"/>
              <a:t>Matplotlib</a:t>
            </a:r>
            <a:r>
              <a:rPr lang="ko-KR" altLang="en-US" dirty="0"/>
              <a:t>은 다양한 출력 형식을 지원하며</a:t>
            </a:r>
            <a:r>
              <a:rPr lang="en-US" altLang="ko-KR" dirty="0"/>
              <a:t>, </a:t>
            </a:r>
            <a:r>
              <a:rPr lang="ko-KR" altLang="en-US" dirty="0"/>
              <a:t>생성된 그래프를 이미지 파일</a:t>
            </a:r>
            <a:r>
              <a:rPr lang="en-US" altLang="ko-KR" dirty="0"/>
              <a:t>, PDF, </a:t>
            </a:r>
            <a:r>
              <a:rPr lang="ko-KR" altLang="en-US" dirty="0"/>
              <a:t>웹 페이지</a:t>
            </a:r>
            <a:r>
              <a:rPr lang="en-US" altLang="ko-KR" dirty="0"/>
              <a:t>, </a:t>
            </a:r>
            <a:r>
              <a:rPr lang="ko-KR" altLang="en-US" dirty="0"/>
              <a:t>화면 디스플레이 등 다양한 </a:t>
            </a:r>
            <a:r>
              <a:rPr lang="ko-KR" altLang="en-US" dirty="0" err="1"/>
              <a:t>백엔드로</a:t>
            </a:r>
            <a:r>
              <a:rPr lang="ko-KR" altLang="en-US" dirty="0"/>
              <a:t> 출력할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>풍부한 예제와 문서</a:t>
            </a:r>
            <a:r>
              <a:rPr lang="en-US" altLang="ko-KR" dirty="0"/>
              <a:t>: </a:t>
            </a:r>
            <a:r>
              <a:rPr lang="en-US" altLang="ko-KR" dirty="0" err="1"/>
              <a:t>Matplotlib</a:t>
            </a:r>
            <a:r>
              <a:rPr lang="ko-KR" altLang="en-US" dirty="0"/>
              <a:t>은 사용자가 쉽게 배울 수 있도록 풍부한 예제와 문서를 </a:t>
            </a:r>
            <a:r>
              <a:rPr lang="ko-KR" altLang="en-US" dirty="0" smtClean="0"/>
              <a:t>제공하고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Matplotlib</a:t>
            </a:r>
            <a:r>
              <a:rPr lang="ko-KR" altLang="en-US" dirty="0"/>
              <a:t>의 공식 웹사이트에는 다양한 </a:t>
            </a:r>
            <a:r>
              <a:rPr lang="ko-KR" altLang="en-US" dirty="0" err="1"/>
              <a:t>튜토리얼과</a:t>
            </a:r>
            <a:r>
              <a:rPr lang="ko-KR" altLang="en-US" dirty="0"/>
              <a:t> 예제가 포함되어 있어 새로운 사용자도 빠르게 시작할 수 있습니다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3753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5495" y="1400556"/>
            <a:ext cx="6162972" cy="258324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ko-KR" altLang="en-US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프로젝트 개요</a:t>
            </a:r>
            <a:endParaRPr lang="en-US" altLang="ko-KR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큰 그림 보기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(Look at the Big </a:t>
            </a:r>
            <a:r>
              <a:rPr lang="en-US" altLang="ko-KR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Picture)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24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</a:t>
            </a:r>
            <a:endParaRPr lang="en-US" altLang="ko-KR" sz="2400" b="1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이해를 위한 탐색과 시각화</a:t>
            </a:r>
            <a:endParaRPr lang="en-US" altLang="ko-KR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CFA588-28E2-309C-D989-D5CAE32173FF}"/>
              </a:ext>
            </a:extLst>
          </p:cNvPr>
          <p:cNvSpPr txBox="1">
            <a:spLocks noChangeArrowheads="1"/>
          </p:cNvSpPr>
          <p:nvPr/>
        </p:nvSpPr>
        <p:spPr>
          <a:xfrm>
            <a:off x="681109" y="127101"/>
            <a:ext cx="4995527" cy="64135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차례</a:t>
            </a:r>
            <a:endParaRPr lang="en-GB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76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이해를 위한 탐색과 시각화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1315636"/>
            <a:ext cx="4724099" cy="46078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Font typeface="시스템 서체"/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3.1 </a:t>
            </a:r>
            <a:r>
              <a:rPr lang="en-US" altLang="ko-KR" sz="1800" b="1" dirty="0" err="1" smtClean="0">
                <a:solidFill>
                  <a:schemeClr val="bg1"/>
                </a:solidFill>
              </a:rPr>
              <a:t>Matplotlib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1806500"/>
            <a:ext cx="4724099" cy="36798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None/>
            </a:pPr>
            <a:r>
              <a:rPr lang="ko-KR" altLang="en-US" sz="1600" b="1" dirty="0">
                <a:solidFill>
                  <a:schemeClr val="bg1"/>
                </a:solidFill>
              </a:rPr>
              <a:t>선 그래프 </a:t>
            </a:r>
            <a:r>
              <a:rPr lang="en-US" altLang="ko-KR" sz="1600" b="1" dirty="0">
                <a:solidFill>
                  <a:schemeClr val="bg1"/>
                </a:solidFill>
              </a:rPr>
              <a:t>(Line Plot)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2300733"/>
            <a:ext cx="10319195" cy="73239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 그래프는 데이터의 변화를 시간 또는 다른 연속적인 변수에 따라 시각화하는 데 사용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err="1"/>
              <a:t>plt.plot</a:t>
            </a:r>
            <a:r>
              <a:rPr lang="en-US" altLang="ko-KR" dirty="0"/>
              <a:t>() </a:t>
            </a:r>
            <a:r>
              <a:rPr lang="ko-KR" altLang="en-US" dirty="0"/>
              <a:t>함수를 사용하여 생성하며</a:t>
            </a:r>
            <a:r>
              <a:rPr lang="en-US" altLang="ko-KR" dirty="0"/>
              <a:t>, </a:t>
            </a:r>
            <a:r>
              <a:rPr lang="ko-KR" altLang="en-US" dirty="0"/>
              <a:t>주로 </a:t>
            </a:r>
            <a:r>
              <a:rPr lang="ko-KR" altLang="en-US" dirty="0" err="1"/>
              <a:t>시계열</a:t>
            </a:r>
            <a:r>
              <a:rPr lang="ko-KR" altLang="en-US" dirty="0"/>
              <a:t> 데이터 또는 연속적인 데이터의 변화를 </a:t>
            </a:r>
            <a:r>
              <a:rPr lang="ko-KR" altLang="en-US" dirty="0" smtClean="0"/>
              <a:t>보여준다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1643712" y="3159378"/>
            <a:ext cx="3776013" cy="3118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matplotlib.pyplot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as </a:t>
            </a:r>
            <a:r>
              <a:rPr lang="en-US" altLang="ko-KR" dirty="0" err="1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</a:t>
            </a:r>
            <a:endParaRPr lang="en-US" altLang="ko-KR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 = [1, 2, 3, 4, 5]</a:t>
            </a:r>
          </a:p>
          <a:p>
            <a:pPr marL="0" indent="0">
              <a:buNone/>
            </a:pP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 = [10, 15, 13, 18, 11</a:t>
            </a:r>
            <a:r>
              <a:rPr lang="en-US" altLang="ko-KR" dirty="0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]</a:t>
            </a:r>
            <a:endParaRPr lang="en-US" altLang="ko-KR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plt.plot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(x, y)</a:t>
            </a:r>
          </a:p>
          <a:p>
            <a:pPr marL="0" indent="0">
              <a:buNone/>
            </a:pP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plt.xlabel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('X-axis Label')</a:t>
            </a:r>
          </a:p>
          <a:p>
            <a:pPr marL="0" indent="0">
              <a:buNone/>
            </a:pP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plt.ylabel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('Y-axis Label')</a:t>
            </a:r>
          </a:p>
          <a:p>
            <a:pPr marL="0" indent="0">
              <a:buNone/>
            </a:pP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plt.title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('Line Plot')</a:t>
            </a:r>
          </a:p>
          <a:p>
            <a:pPr marL="0" indent="0">
              <a:buNone/>
            </a:pP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plt.show</a:t>
            </a:r>
            <a:r>
              <a:rPr lang="en-US" altLang="ko-KR" dirty="0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223" y="3116585"/>
            <a:ext cx="4230904" cy="335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2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513" y="3033132"/>
            <a:ext cx="4211854" cy="3342741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이해를 위한 탐색과 시각화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1315636"/>
            <a:ext cx="4724099" cy="46078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Font typeface="시스템 서체"/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3.1 </a:t>
            </a:r>
            <a:r>
              <a:rPr lang="en-US" altLang="ko-KR" sz="1800" b="1" dirty="0" err="1" smtClean="0">
                <a:solidFill>
                  <a:schemeClr val="bg1"/>
                </a:solidFill>
              </a:rPr>
              <a:t>Matplotlib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1806500"/>
            <a:ext cx="4724099" cy="36798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None/>
            </a:pPr>
            <a:r>
              <a:rPr lang="ko-KR" altLang="en-US" sz="1600" b="1" dirty="0" err="1">
                <a:solidFill>
                  <a:schemeClr val="bg1"/>
                </a:solidFill>
              </a:rPr>
              <a:t>산점도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(Scatter Plot)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2300733"/>
            <a:ext cx="10319195" cy="73239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산점도는</a:t>
            </a:r>
            <a:r>
              <a:rPr lang="ko-KR" altLang="en-US" dirty="0"/>
              <a:t> 두 변수 간의 관계를 나타내기 위해 사용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>각 데이터 포인트가 점으로 표시되며</a:t>
            </a:r>
            <a:r>
              <a:rPr lang="en-US" altLang="ko-KR" dirty="0"/>
              <a:t>, </a:t>
            </a:r>
            <a:r>
              <a:rPr lang="ko-KR" altLang="en-US" dirty="0"/>
              <a:t>두 변수 간의 상관 관계를 시각적으로 파악하는 데 유용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1643712" y="3159378"/>
            <a:ext cx="3776013" cy="30518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matplotlib.pyplot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as </a:t>
            </a: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</a:t>
            </a:r>
            <a:endParaRPr lang="en-US" altLang="ko-KR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 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= [1, 2, 3, 4, 5]</a:t>
            </a:r>
          </a:p>
          <a:p>
            <a:pPr marL="0" indent="0">
              <a:buNone/>
            </a:pP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 = [10, 15, 13, 18, 11]</a:t>
            </a:r>
          </a:p>
          <a:p>
            <a:pPr marL="0" indent="0">
              <a:buNone/>
            </a:pPr>
            <a:r>
              <a:rPr lang="en-US" altLang="ko-KR" dirty="0" err="1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plt.scatter</a:t>
            </a:r>
            <a:r>
              <a:rPr lang="en-US" altLang="ko-KR" dirty="0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(x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y)</a:t>
            </a:r>
          </a:p>
          <a:p>
            <a:pPr marL="0" indent="0">
              <a:buNone/>
            </a:pP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plt.xlabel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('X-axis Label')</a:t>
            </a:r>
          </a:p>
          <a:p>
            <a:pPr marL="0" indent="0">
              <a:buNone/>
            </a:pP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plt.ylabel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('Y-axis Label')</a:t>
            </a:r>
          </a:p>
          <a:p>
            <a:pPr marL="0" indent="0">
              <a:buNone/>
            </a:pP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plt.title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('Scatter Plot')</a:t>
            </a:r>
          </a:p>
          <a:p>
            <a:pPr marL="0" indent="0">
              <a:buNone/>
            </a:pP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plt.show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6511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이해를 위한 탐색과 시각화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1315636"/>
            <a:ext cx="4724099" cy="46078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Font typeface="시스템 서체"/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3.1 </a:t>
            </a:r>
            <a:r>
              <a:rPr lang="en-US" altLang="ko-KR" sz="1800" b="1" dirty="0" err="1" smtClean="0">
                <a:solidFill>
                  <a:schemeClr val="bg1"/>
                </a:solidFill>
              </a:rPr>
              <a:t>Matplotlib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1806500"/>
            <a:ext cx="4724099" cy="36798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None/>
            </a:pPr>
            <a:r>
              <a:rPr lang="ko-KR" altLang="en-US" sz="1600" b="1" dirty="0">
                <a:solidFill>
                  <a:schemeClr val="bg1"/>
                </a:solidFill>
              </a:rPr>
              <a:t>막대 그래프 </a:t>
            </a:r>
            <a:r>
              <a:rPr lang="en-US" altLang="ko-KR" sz="1600" b="1" dirty="0">
                <a:solidFill>
                  <a:schemeClr val="bg1"/>
                </a:solidFill>
              </a:rPr>
              <a:t>(Bar Plot)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2300733"/>
            <a:ext cx="10319195" cy="73239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막대 그래프는 범주형 데이터를 시각화하는 데 사용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>각 막대는 범주를 나타내며</a:t>
            </a:r>
            <a:r>
              <a:rPr lang="en-US" altLang="ko-KR" dirty="0"/>
              <a:t>, </a:t>
            </a:r>
            <a:r>
              <a:rPr lang="ko-KR" altLang="en-US" dirty="0"/>
              <a:t>막대의 높이 또는 길이는 해당 범주의 값을 </a:t>
            </a:r>
            <a:r>
              <a:rPr lang="ko-KR" altLang="en-US" dirty="0" smtClean="0"/>
              <a:t>나타낸다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1643712" y="3159377"/>
            <a:ext cx="3776013" cy="31187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matplotlib.pyplot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as </a:t>
            </a: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</a:t>
            </a:r>
            <a:endParaRPr lang="en-US" altLang="ko-KR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categories 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= ['A', 'B', 'C', 'D']</a:t>
            </a:r>
          </a:p>
          <a:p>
            <a:pPr marL="0" indent="0">
              <a:buNone/>
            </a:pP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values = [15, 7, 10, 12]</a:t>
            </a:r>
          </a:p>
          <a:p>
            <a:pPr marL="0" indent="0">
              <a:buNone/>
            </a:pPr>
            <a:r>
              <a:rPr lang="en-US" altLang="ko-KR" dirty="0" err="1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plt.bar</a:t>
            </a:r>
            <a:r>
              <a:rPr lang="en-US" altLang="ko-KR" dirty="0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(categories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values)</a:t>
            </a:r>
          </a:p>
          <a:p>
            <a:pPr marL="0" indent="0">
              <a:buNone/>
            </a:pP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plt.xlabel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('Categories')</a:t>
            </a:r>
          </a:p>
          <a:p>
            <a:pPr marL="0" indent="0">
              <a:buNone/>
            </a:pP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plt.ylabel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('Values')</a:t>
            </a:r>
          </a:p>
          <a:p>
            <a:pPr marL="0" indent="0">
              <a:buNone/>
            </a:pP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plt.title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('Bar Plot')</a:t>
            </a:r>
          </a:p>
          <a:p>
            <a:pPr marL="0" indent="0">
              <a:buNone/>
            </a:pP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plt.show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856" y="3159377"/>
            <a:ext cx="4396219" cy="347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6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이해를 위한 탐색과 시각화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1315636"/>
            <a:ext cx="4724099" cy="46078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Font typeface="시스템 서체"/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3.1 </a:t>
            </a:r>
            <a:r>
              <a:rPr lang="en-US" altLang="ko-KR" sz="1800" b="1" dirty="0" err="1" smtClean="0">
                <a:solidFill>
                  <a:schemeClr val="bg1"/>
                </a:solidFill>
              </a:rPr>
              <a:t>Matplotlib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1806500"/>
            <a:ext cx="4724099" cy="36798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None/>
            </a:pPr>
            <a:r>
              <a:rPr lang="ko-KR" altLang="en-US" sz="1600" b="1" dirty="0">
                <a:solidFill>
                  <a:schemeClr val="bg1"/>
                </a:solidFill>
              </a:rPr>
              <a:t>히스토그램 </a:t>
            </a:r>
            <a:r>
              <a:rPr lang="en-US" altLang="ko-KR" sz="1600" b="1" dirty="0">
                <a:solidFill>
                  <a:schemeClr val="bg1"/>
                </a:solidFill>
              </a:rPr>
              <a:t>(Histogram)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2300733"/>
            <a:ext cx="10319195" cy="73239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히스토그램은 연속적인 데이터의 분포를 시각화하는 데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>데이터를 구간</a:t>
            </a:r>
            <a:r>
              <a:rPr lang="en-US" altLang="ko-KR" dirty="0"/>
              <a:t>(</a:t>
            </a:r>
            <a:r>
              <a:rPr lang="ko-KR" altLang="en-US" dirty="0"/>
              <a:t>빈</a:t>
            </a:r>
            <a:r>
              <a:rPr lang="en-US" altLang="ko-KR" dirty="0"/>
              <a:t>)</a:t>
            </a:r>
            <a:r>
              <a:rPr lang="ko-KR" altLang="en-US" dirty="0"/>
              <a:t>으로 나누고 각 구간에 속하는 데이터 포인트 수를 나타내는 막대 그래프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5" y="3159377"/>
            <a:ext cx="5181067" cy="30518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matplotlib.pyplot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as </a:t>
            </a: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</a:t>
            </a:r>
            <a:endParaRPr lang="en-US" altLang="ko-KR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numpy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as np</a:t>
            </a:r>
          </a:p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= </a:t>
            </a: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np.random.randn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(1000)  # </a:t>
            </a:r>
            <a:r>
              <a:rPr lang="ko-KR" altLang="en-US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랜덤한</a:t>
            </a:r>
            <a:r>
              <a:rPr lang="ko-KR" altLang="en-US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데이터 생성</a:t>
            </a:r>
          </a:p>
          <a:p>
            <a:pPr marL="0" indent="0">
              <a:buNone/>
            </a:pPr>
            <a:r>
              <a:rPr lang="en-US" altLang="ko-KR" dirty="0" err="1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plt.hist</a:t>
            </a:r>
            <a:r>
              <a:rPr lang="en-US" altLang="ko-KR" dirty="0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(data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bins=20)  # </a:t>
            </a:r>
            <a:r>
              <a:rPr lang="ko-KR" altLang="en-US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데이터를 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ko-KR" altLang="en-US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개의 구간으로 나눔</a:t>
            </a:r>
          </a:p>
          <a:p>
            <a:pPr marL="0" indent="0">
              <a:buNone/>
            </a:pP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plt.xlabel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('Value')</a:t>
            </a:r>
          </a:p>
          <a:p>
            <a:pPr marL="0" indent="0">
              <a:buNone/>
            </a:pP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plt.ylabel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('Frequency')</a:t>
            </a:r>
          </a:p>
          <a:p>
            <a:pPr marL="0" indent="0">
              <a:buNone/>
            </a:pP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plt.title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('Histogram')</a:t>
            </a:r>
          </a:p>
          <a:p>
            <a:pPr marL="0" indent="0">
              <a:buNone/>
            </a:pP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plt.show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287" y="3121348"/>
            <a:ext cx="4298759" cy="335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9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이해를 위한 탐색과 시각화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1315636"/>
            <a:ext cx="4724099" cy="46078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Font typeface="시스템 서체"/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3.1 </a:t>
            </a:r>
            <a:r>
              <a:rPr lang="en-US" altLang="ko-KR" sz="1800" b="1" dirty="0" err="1" smtClean="0">
                <a:solidFill>
                  <a:schemeClr val="bg1"/>
                </a:solidFill>
              </a:rPr>
              <a:t>Matplotlib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1806500"/>
            <a:ext cx="4724099" cy="36798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None/>
            </a:pPr>
            <a:r>
              <a:rPr lang="ko-KR" altLang="en-US" sz="1600" b="1" dirty="0">
                <a:solidFill>
                  <a:schemeClr val="bg1"/>
                </a:solidFill>
              </a:rPr>
              <a:t>원 그래프 </a:t>
            </a:r>
            <a:r>
              <a:rPr lang="en-US" altLang="ko-KR" sz="1600" b="1" dirty="0">
                <a:solidFill>
                  <a:schemeClr val="bg1"/>
                </a:solidFill>
              </a:rPr>
              <a:t>(Pie Chart)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2300733"/>
            <a:ext cx="10319195" cy="73239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원 그래프는 </a:t>
            </a:r>
            <a:r>
              <a:rPr lang="ko-KR" altLang="en-US" dirty="0" err="1"/>
              <a:t>범주별</a:t>
            </a:r>
            <a:r>
              <a:rPr lang="ko-KR" altLang="en-US" dirty="0"/>
              <a:t> 데이터의 상대적 비율을 보여주기 위해 사용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>각 범주는 원의 부채꼴 형태로 나타내며</a:t>
            </a:r>
            <a:r>
              <a:rPr lang="en-US" altLang="ko-KR" dirty="0"/>
              <a:t>, </a:t>
            </a:r>
            <a:r>
              <a:rPr lang="ko-KR" altLang="en-US" dirty="0"/>
              <a:t>전체 원의 각도에 대한 비율로 표현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862895" y="3346611"/>
            <a:ext cx="4902286" cy="24061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matplotlib.pyplot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as </a:t>
            </a: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</a:t>
            </a:r>
            <a:endParaRPr lang="en-US" altLang="ko-KR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labels 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= ['Category A', 'Category B', 'Category C']</a:t>
            </a:r>
          </a:p>
          <a:p>
            <a:pPr marL="0" indent="0">
              <a:buNone/>
            </a:pP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sizes = [45, 30, 25]</a:t>
            </a:r>
          </a:p>
          <a:p>
            <a:pPr marL="0" indent="0">
              <a:buNone/>
            </a:pPr>
            <a:r>
              <a:rPr lang="en-US" altLang="ko-KR" dirty="0" err="1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plt.pie</a:t>
            </a:r>
            <a:r>
              <a:rPr lang="en-US" altLang="ko-KR" dirty="0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(sizes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labels=labels, </a:t>
            </a: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autopct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='%1.1f%%')</a:t>
            </a:r>
          </a:p>
          <a:p>
            <a:pPr marL="0" indent="0">
              <a:buNone/>
            </a:pP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plt.title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('Pie Chart')</a:t>
            </a:r>
          </a:p>
          <a:p>
            <a:pPr marL="0" indent="0">
              <a:buNone/>
            </a:pP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plt.show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572" y="3196928"/>
            <a:ext cx="3223656" cy="281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5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이해를 위한 탐색과 시각화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5" y="969954"/>
            <a:ext cx="10319195" cy="36075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3.2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판다스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시각화 함수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1800" b="1" dirty="0" err="1" smtClean="0">
                <a:solidFill>
                  <a:schemeClr val="bg1"/>
                </a:solidFill>
              </a:rPr>
              <a:t>DataFrame.plot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() 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17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1341741"/>
            <a:ext cx="10319195" cy="88838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 smtClean="0"/>
              <a:t>DataFrame.plot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메서드를 사용하면 데이터프레임의 내용을 기반으로 다양한 그래프를 생성할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주요 매개변수로 </a:t>
            </a:r>
            <a:r>
              <a:rPr lang="en-US" altLang="ko-KR" dirty="0" smtClean="0"/>
              <a:t>kind</a:t>
            </a:r>
            <a:r>
              <a:rPr lang="ko-KR" altLang="en-US" dirty="0" smtClean="0"/>
              <a:t>를 사용하여 그래프 유형을 선택할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예를 들어 </a:t>
            </a:r>
            <a:r>
              <a:rPr lang="en-US" altLang="ko-KR" dirty="0" smtClean="0"/>
              <a:t>kind='line'</a:t>
            </a:r>
            <a:r>
              <a:rPr lang="ko-KR" altLang="en-US" dirty="0" smtClean="0"/>
              <a:t>은 선 그래프</a:t>
            </a:r>
            <a:r>
              <a:rPr lang="en-US" altLang="ko-KR" dirty="0" smtClean="0"/>
              <a:t>, kind='bar'</a:t>
            </a:r>
            <a:r>
              <a:rPr lang="ko-KR" altLang="en-US" dirty="0" smtClean="0"/>
              <a:t>는 막대 그래프를 생성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7" y="2598117"/>
            <a:ext cx="3028880" cy="3706926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kind (</a:t>
            </a:r>
            <a:r>
              <a:rPr lang="ko-KR" altLang="en-US" dirty="0"/>
              <a:t>기본값</a:t>
            </a:r>
            <a:r>
              <a:rPr lang="en-US" altLang="ko-KR" dirty="0"/>
              <a:t>: 'line'): </a:t>
            </a:r>
            <a:r>
              <a:rPr lang="ko-KR" altLang="en-US" dirty="0"/>
              <a:t>그래프 유형을 지정하는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'line</a:t>
            </a:r>
            <a:r>
              <a:rPr lang="en-US" altLang="ko-KR" dirty="0"/>
              <a:t>' (</a:t>
            </a:r>
            <a:r>
              <a:rPr lang="ko-KR" altLang="en-US" dirty="0"/>
              <a:t>선 그래프</a:t>
            </a:r>
            <a:r>
              <a:rPr lang="en-US" altLang="ko-KR" dirty="0" smtClean="0"/>
              <a:t>),</a:t>
            </a:r>
          </a:p>
          <a:p>
            <a:pPr lvl="1"/>
            <a:r>
              <a:rPr lang="en-US" altLang="ko-KR" dirty="0" smtClean="0"/>
              <a:t>'bar</a:t>
            </a:r>
            <a:r>
              <a:rPr lang="en-US" altLang="ko-KR" dirty="0"/>
              <a:t>' (</a:t>
            </a:r>
            <a:r>
              <a:rPr lang="ko-KR" altLang="en-US" dirty="0"/>
              <a:t>막대 그래프</a:t>
            </a:r>
            <a:r>
              <a:rPr lang="en-US" altLang="ko-KR" dirty="0"/>
              <a:t>),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'</a:t>
            </a:r>
            <a:r>
              <a:rPr lang="en-US" altLang="ko-KR" dirty="0" err="1" smtClean="0"/>
              <a:t>barh</a:t>
            </a:r>
            <a:r>
              <a:rPr lang="en-US" altLang="ko-KR" dirty="0"/>
              <a:t>' (</a:t>
            </a:r>
            <a:r>
              <a:rPr lang="ko-KR" altLang="en-US" dirty="0"/>
              <a:t>수평 막대 그래프</a:t>
            </a:r>
            <a:r>
              <a:rPr lang="en-US" altLang="ko-KR" dirty="0" smtClean="0"/>
              <a:t>),</a:t>
            </a:r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/>
              <a:t>'</a:t>
            </a:r>
            <a:r>
              <a:rPr lang="en-US" altLang="ko-KR" dirty="0" err="1"/>
              <a:t>hist</a:t>
            </a:r>
            <a:r>
              <a:rPr lang="en-US" altLang="ko-KR" dirty="0"/>
              <a:t>' (</a:t>
            </a:r>
            <a:r>
              <a:rPr lang="ko-KR" altLang="en-US" dirty="0"/>
              <a:t>히스토그램</a:t>
            </a:r>
            <a:r>
              <a:rPr lang="en-US" altLang="ko-KR" dirty="0"/>
              <a:t>),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'box</a:t>
            </a:r>
            <a:r>
              <a:rPr lang="en-US" altLang="ko-KR" dirty="0"/>
              <a:t>' (</a:t>
            </a:r>
            <a:r>
              <a:rPr lang="ko-KR" altLang="en-US" dirty="0"/>
              <a:t>박스 플롯</a:t>
            </a:r>
            <a:r>
              <a:rPr lang="en-US" altLang="ko-KR" dirty="0"/>
              <a:t>),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'</a:t>
            </a:r>
            <a:r>
              <a:rPr lang="en-US" altLang="ko-KR" dirty="0" err="1" smtClean="0"/>
              <a:t>kde</a:t>
            </a:r>
            <a:r>
              <a:rPr lang="en-US" altLang="ko-KR" dirty="0"/>
              <a:t>' (</a:t>
            </a:r>
            <a:r>
              <a:rPr lang="ko-KR" altLang="en-US" dirty="0"/>
              <a:t>커널 밀도 추정</a:t>
            </a:r>
            <a:r>
              <a:rPr lang="en-US" altLang="ko-KR" dirty="0" smtClean="0"/>
              <a:t>),</a:t>
            </a:r>
          </a:p>
          <a:p>
            <a:pPr lvl="1"/>
            <a:r>
              <a:rPr lang="en-US" altLang="ko-KR" dirty="0" smtClean="0"/>
              <a:t>'density</a:t>
            </a:r>
            <a:r>
              <a:rPr lang="en-US" altLang="ko-KR" dirty="0"/>
              <a:t>' (</a:t>
            </a:r>
            <a:r>
              <a:rPr lang="ko-KR" altLang="en-US" dirty="0"/>
              <a:t>커널 밀도 추정</a:t>
            </a:r>
            <a:r>
              <a:rPr lang="en-US" altLang="ko-KR" dirty="0"/>
              <a:t>, '</a:t>
            </a:r>
            <a:r>
              <a:rPr lang="en-US" altLang="ko-KR" dirty="0" err="1"/>
              <a:t>kde</a:t>
            </a:r>
            <a:r>
              <a:rPr lang="en-US" altLang="ko-KR" dirty="0"/>
              <a:t>'</a:t>
            </a:r>
            <a:r>
              <a:rPr lang="ko-KR" altLang="en-US" dirty="0"/>
              <a:t>와 동일</a:t>
            </a:r>
            <a:r>
              <a:rPr lang="en-US" altLang="ko-KR" dirty="0"/>
              <a:t>),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'area</a:t>
            </a:r>
            <a:r>
              <a:rPr lang="en-US" altLang="ko-KR" dirty="0"/>
              <a:t>' (</a:t>
            </a:r>
            <a:r>
              <a:rPr lang="ko-KR" altLang="en-US" dirty="0"/>
              <a:t>영역 그래프</a:t>
            </a:r>
            <a:r>
              <a:rPr lang="en-US" altLang="ko-KR" dirty="0"/>
              <a:t>),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'pie</a:t>
            </a:r>
            <a:r>
              <a:rPr lang="en-US" altLang="ko-KR" dirty="0"/>
              <a:t>' (</a:t>
            </a:r>
            <a:r>
              <a:rPr lang="ko-KR" altLang="en-US" dirty="0"/>
              <a:t>원 그래프</a:t>
            </a:r>
            <a:r>
              <a:rPr lang="en-US" altLang="ko-KR" dirty="0"/>
              <a:t>),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'scatter</a:t>
            </a:r>
            <a:r>
              <a:rPr lang="en-US" altLang="ko-KR" dirty="0"/>
              <a:t>' (</a:t>
            </a:r>
            <a:r>
              <a:rPr lang="ko-KR" altLang="en-US" dirty="0" err="1"/>
              <a:t>산점도</a:t>
            </a:r>
            <a:r>
              <a:rPr lang="en-US" altLang="ko-KR" dirty="0"/>
              <a:t>) </a:t>
            </a:r>
            <a:r>
              <a:rPr lang="ko-KR" altLang="en-US" dirty="0"/>
              <a:t>등이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5" y="2230129"/>
            <a:ext cx="10319196" cy="36798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None/>
            </a:pPr>
            <a:r>
              <a:rPr lang="en-US" altLang="ko-KR" sz="1600" b="1" dirty="0" err="1" smtClean="0">
                <a:solidFill>
                  <a:schemeClr val="bg1"/>
                </a:solidFill>
              </a:rPr>
              <a:t>DataFrame.plot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(kind</a:t>
            </a:r>
            <a:r>
              <a:rPr lang="en-US" altLang="ko-KR" sz="1600" b="1" dirty="0">
                <a:solidFill>
                  <a:schemeClr val="bg1"/>
                </a:solidFill>
              </a:rPr>
              <a:t>='</a:t>
            </a:r>
            <a:r>
              <a:rPr lang="ko-KR" altLang="en-US" sz="1600" b="1" dirty="0">
                <a:solidFill>
                  <a:schemeClr val="bg1"/>
                </a:solidFill>
              </a:rPr>
              <a:t>그래프</a:t>
            </a:r>
            <a:r>
              <a:rPr lang="en-US" altLang="ko-KR" sz="1600" b="1" dirty="0">
                <a:solidFill>
                  <a:schemeClr val="bg1"/>
                </a:solidFill>
              </a:rPr>
              <a:t>_</a:t>
            </a:r>
            <a:r>
              <a:rPr lang="ko-KR" altLang="en-US" sz="1600" b="1" dirty="0">
                <a:solidFill>
                  <a:schemeClr val="bg1"/>
                </a:solidFill>
              </a:rPr>
              <a:t>종류</a:t>
            </a:r>
            <a:r>
              <a:rPr lang="en-US" altLang="ko-KR" sz="1600" b="1" dirty="0">
                <a:solidFill>
                  <a:schemeClr val="bg1"/>
                </a:solidFill>
              </a:rPr>
              <a:t>', x='</a:t>
            </a:r>
            <a:r>
              <a:rPr lang="en-US" altLang="ko-KR" sz="1600" b="1" dirty="0" err="1">
                <a:solidFill>
                  <a:schemeClr val="bg1"/>
                </a:solidFill>
              </a:rPr>
              <a:t>x_values</a:t>
            </a:r>
            <a:r>
              <a:rPr lang="en-US" altLang="ko-KR" sz="1600" b="1" dirty="0">
                <a:solidFill>
                  <a:schemeClr val="bg1"/>
                </a:solidFill>
              </a:rPr>
              <a:t>', y='</a:t>
            </a:r>
            <a:r>
              <a:rPr lang="en-US" altLang="ko-KR" sz="1600" b="1" dirty="0" err="1">
                <a:solidFill>
                  <a:schemeClr val="bg1"/>
                </a:solidFill>
              </a:rPr>
              <a:t>y_values</a:t>
            </a:r>
            <a:r>
              <a:rPr lang="en-US" altLang="ko-KR" sz="1600" b="1" dirty="0">
                <a:solidFill>
                  <a:schemeClr val="bg1"/>
                </a:solidFill>
              </a:rPr>
              <a:t>', </a:t>
            </a:r>
            <a:r>
              <a:rPr lang="ko-KR" altLang="en-US" sz="1600" b="1" dirty="0">
                <a:solidFill>
                  <a:schemeClr val="bg1"/>
                </a:solidFill>
              </a:rPr>
              <a:t>옵션</a:t>
            </a:r>
            <a:r>
              <a:rPr lang="en-US" altLang="ko-KR" sz="1600" b="1" dirty="0">
                <a:solidFill>
                  <a:schemeClr val="bg1"/>
                </a:solidFill>
              </a:rPr>
              <a:t>=</a:t>
            </a:r>
            <a:r>
              <a:rPr lang="ko-KR" altLang="en-US" sz="1600" b="1" dirty="0">
                <a:solidFill>
                  <a:schemeClr val="bg1"/>
                </a:solidFill>
              </a:rPr>
              <a:t>값</a:t>
            </a:r>
            <a:r>
              <a:rPr lang="en-US" altLang="ko-KR" sz="1600" b="1" dirty="0">
                <a:solidFill>
                  <a:schemeClr val="bg1"/>
                </a:solidFill>
              </a:rPr>
              <a:t>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3724507" y="2598117"/>
            <a:ext cx="7290313" cy="3706926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x</a:t>
            </a:r>
            <a:r>
              <a:rPr lang="en-US" altLang="ko-KR" dirty="0"/>
              <a:t>, y: x</a:t>
            </a:r>
            <a:r>
              <a:rPr lang="ko-KR" altLang="en-US" dirty="0"/>
              <a:t>축과 </a:t>
            </a:r>
            <a:r>
              <a:rPr lang="en-US" altLang="ko-KR" dirty="0"/>
              <a:t>y</a:t>
            </a:r>
            <a:r>
              <a:rPr lang="ko-KR" altLang="en-US" dirty="0"/>
              <a:t>축에 사용할 데이터 열을 지정하는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smtClean="0"/>
              <a:t>ax</a:t>
            </a:r>
            <a:r>
              <a:rPr lang="en-US" altLang="ko-KR" dirty="0"/>
              <a:t>: </a:t>
            </a:r>
            <a:r>
              <a:rPr lang="ko-KR" altLang="en-US" dirty="0"/>
              <a:t>그래프를 그릴 </a:t>
            </a:r>
            <a:r>
              <a:rPr lang="en-US" altLang="ko-KR" dirty="0" err="1"/>
              <a:t>Matplotlib</a:t>
            </a:r>
            <a:r>
              <a:rPr lang="ko-KR" altLang="en-US" dirty="0"/>
              <a:t>의 </a:t>
            </a:r>
            <a:r>
              <a:rPr lang="ko-KR" altLang="en-US" dirty="0" err="1"/>
              <a:t>서브플롯</a:t>
            </a:r>
            <a:r>
              <a:rPr lang="ko-KR" altLang="en-US" dirty="0"/>
              <a:t> 객체를 </a:t>
            </a:r>
            <a:r>
              <a:rPr lang="ko-KR" altLang="en-US" dirty="0" smtClean="0"/>
              <a:t>지정</a:t>
            </a:r>
            <a:r>
              <a:rPr lang="en-US" altLang="ko-KR" dirty="0" smtClean="0"/>
              <a:t>. </a:t>
            </a:r>
            <a:r>
              <a:rPr lang="ko-KR" altLang="en-US" dirty="0"/>
              <a:t>이를 사용하여 여러 개의 그래프를 한 번에 그릴 수 </a:t>
            </a:r>
            <a:r>
              <a:rPr lang="ko-KR" altLang="en-US" dirty="0" smtClean="0"/>
              <a:t>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subplots 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: False): </a:t>
            </a:r>
            <a:r>
              <a:rPr lang="ko-KR" altLang="en-US" dirty="0"/>
              <a:t>여러 개의 하위 그래프를 생성할지 여부를 나타내는 </a:t>
            </a:r>
            <a:r>
              <a:rPr lang="ko-KR" altLang="en-US" dirty="0" err="1"/>
              <a:t>불리언</a:t>
            </a:r>
            <a:r>
              <a:rPr lang="ko-KR" altLang="en-US" dirty="0"/>
              <a:t>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smtClean="0"/>
              <a:t>layout </a:t>
            </a:r>
            <a:r>
              <a:rPr lang="en-US" altLang="ko-KR" dirty="0"/>
              <a:t>(subplots=True </a:t>
            </a:r>
            <a:r>
              <a:rPr lang="ko-KR" altLang="en-US" dirty="0"/>
              <a:t>일 때 사용</a:t>
            </a:r>
            <a:r>
              <a:rPr lang="en-US" altLang="ko-KR" dirty="0"/>
              <a:t>): (</a:t>
            </a:r>
            <a:r>
              <a:rPr lang="ko-KR" altLang="en-US" dirty="0"/>
              <a:t>행</a:t>
            </a:r>
            <a:r>
              <a:rPr lang="en-US" altLang="ko-KR" dirty="0"/>
              <a:t>, </a:t>
            </a:r>
            <a:r>
              <a:rPr lang="ko-KR" altLang="en-US" dirty="0"/>
              <a:t>열</a:t>
            </a:r>
            <a:r>
              <a:rPr lang="en-US" altLang="ko-KR" dirty="0"/>
              <a:t>) </a:t>
            </a:r>
            <a:r>
              <a:rPr lang="ko-KR" altLang="en-US" dirty="0"/>
              <a:t>형태의 </a:t>
            </a:r>
            <a:r>
              <a:rPr lang="ko-KR" altLang="en-US" dirty="0" err="1"/>
              <a:t>튜플로</a:t>
            </a:r>
            <a:r>
              <a:rPr lang="ko-KR" altLang="en-US" dirty="0"/>
              <a:t> 하위 그래프 레이아웃을 </a:t>
            </a:r>
            <a:r>
              <a:rPr lang="ko-KR" altLang="en-US" dirty="0" smtClean="0"/>
              <a:t>지정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err="1" smtClean="0"/>
              <a:t>sharex</a:t>
            </a:r>
            <a:r>
              <a:rPr lang="en-US" altLang="ko-KR" dirty="0"/>
              <a:t>, </a:t>
            </a:r>
            <a:r>
              <a:rPr lang="en-US" altLang="ko-KR" dirty="0" err="1"/>
              <a:t>sharey</a:t>
            </a:r>
            <a:r>
              <a:rPr lang="en-US" altLang="ko-KR" dirty="0"/>
              <a:t> (</a:t>
            </a:r>
            <a:r>
              <a:rPr lang="ko-KR" altLang="en-US" dirty="0"/>
              <a:t>기본값</a:t>
            </a:r>
            <a:r>
              <a:rPr lang="en-US" altLang="ko-KR" dirty="0"/>
              <a:t>: False): </a:t>
            </a:r>
            <a:r>
              <a:rPr lang="ko-KR" altLang="en-US" dirty="0"/>
              <a:t>하위 그래프가 </a:t>
            </a:r>
            <a:r>
              <a:rPr lang="en-US" altLang="ko-KR" dirty="0"/>
              <a:t>x</a:t>
            </a:r>
            <a:r>
              <a:rPr lang="ko-KR" altLang="en-US" dirty="0"/>
              <a:t>축 또는 </a:t>
            </a:r>
            <a:r>
              <a:rPr lang="en-US" altLang="ko-KR" dirty="0"/>
              <a:t>y</a:t>
            </a:r>
            <a:r>
              <a:rPr lang="ko-KR" altLang="en-US" dirty="0"/>
              <a:t>축을 공유할지 여부를 나타내는 </a:t>
            </a:r>
            <a:r>
              <a:rPr lang="ko-KR" altLang="en-US" dirty="0" err="1"/>
              <a:t>불리언</a:t>
            </a:r>
            <a:r>
              <a:rPr lang="ko-KR" altLang="en-US" dirty="0"/>
              <a:t>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err="1" smtClean="0"/>
              <a:t>figsize</a:t>
            </a:r>
            <a:r>
              <a:rPr lang="en-US" altLang="ko-KR" dirty="0"/>
              <a:t>: </a:t>
            </a:r>
            <a:r>
              <a:rPr lang="ko-KR" altLang="en-US" dirty="0"/>
              <a:t>그래프의 크기를 지정하는 </a:t>
            </a:r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가로</a:t>
            </a:r>
            <a:r>
              <a:rPr lang="en-US" altLang="ko-KR" dirty="0"/>
              <a:t>, </a:t>
            </a:r>
            <a:r>
              <a:rPr lang="ko-KR" altLang="en-US" dirty="0"/>
              <a:t>세로</a:t>
            </a:r>
            <a:r>
              <a:rPr lang="en-US" altLang="ko-KR" dirty="0"/>
              <a:t>) </a:t>
            </a:r>
            <a:r>
              <a:rPr lang="ko-KR" altLang="en-US" dirty="0"/>
              <a:t>형태로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smtClean="0"/>
              <a:t>title</a:t>
            </a:r>
            <a:r>
              <a:rPr lang="en-US" altLang="ko-KR" dirty="0"/>
              <a:t>: </a:t>
            </a:r>
            <a:r>
              <a:rPr lang="ko-KR" altLang="en-US" dirty="0"/>
              <a:t>그래프의 제목을 지정하는 문자열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smtClean="0"/>
              <a:t>legend </a:t>
            </a:r>
            <a:r>
              <a:rPr lang="en-US" altLang="ko-KR" dirty="0"/>
              <a:t>(</a:t>
            </a:r>
            <a:r>
              <a:rPr lang="ko-KR" altLang="en-US" dirty="0"/>
              <a:t>기본값</a:t>
            </a:r>
            <a:r>
              <a:rPr lang="en-US" altLang="ko-KR" dirty="0"/>
              <a:t>: True): </a:t>
            </a:r>
            <a:r>
              <a:rPr lang="ko-KR" altLang="en-US" dirty="0"/>
              <a:t>범례를 표시할지 여부를 나타내는 </a:t>
            </a:r>
            <a:r>
              <a:rPr lang="ko-KR" altLang="en-US" dirty="0" err="1"/>
              <a:t>불리언</a:t>
            </a:r>
            <a:r>
              <a:rPr lang="ko-KR" altLang="en-US" dirty="0"/>
              <a:t>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smtClean="0"/>
              <a:t>color</a:t>
            </a:r>
            <a:r>
              <a:rPr lang="en-US" altLang="ko-KR" dirty="0"/>
              <a:t>: </a:t>
            </a:r>
            <a:r>
              <a:rPr lang="ko-KR" altLang="en-US" dirty="0"/>
              <a:t>그래프 색상을 </a:t>
            </a:r>
            <a:r>
              <a:rPr lang="ko-KR" altLang="en-US" dirty="0" smtClean="0"/>
              <a:t>지정하는 매개변수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……………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38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25" y="2207941"/>
            <a:ext cx="5486400" cy="41148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이해를 위한 탐색과 시각화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1315636"/>
            <a:ext cx="4724099" cy="46078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Font typeface="시스템 서체"/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3.2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지리적 데이터 시각화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- 1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1776417"/>
            <a:ext cx="9953789" cy="4315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housing.plot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(kind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="scatter", x="longitude", y="latitude", grid=True</a:t>
            </a:r>
            <a:r>
              <a:rPr lang="en-US" altLang="ko-KR" dirty="0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altLang="ko-KR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04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794" y="2083179"/>
            <a:ext cx="5852172" cy="4389129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이해를 위한 탐색과 시각화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1315636"/>
            <a:ext cx="4724099" cy="46078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Font typeface="시스템 서체"/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3.2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지리적 데이터 시각화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- 2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1776417"/>
            <a:ext cx="10444441" cy="4538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housing.plot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(kind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="scatter", x="longitude", y="latitude", </a:t>
            </a:r>
            <a:r>
              <a:rPr lang="en-US" altLang="ko-KR" dirty="0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grid=True,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alpha=0.2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5" y="2230243"/>
            <a:ext cx="5047253" cy="381371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alpha 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: 0</a:t>
            </a:r>
            <a:r>
              <a:rPr lang="ko-KR" altLang="en-US" dirty="0"/>
              <a:t>에서 </a:t>
            </a:r>
            <a:r>
              <a:rPr lang="en-US" altLang="ko-KR" dirty="0"/>
              <a:t>1 </a:t>
            </a:r>
            <a:r>
              <a:rPr lang="ko-KR" altLang="en-US" dirty="0"/>
              <a:t>사이의 범위에서 조절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/>
              <a:t>데이터 포인트의 가시성 조절</a:t>
            </a:r>
            <a:r>
              <a:rPr lang="en-US" altLang="ko-KR" dirty="0"/>
              <a:t>: alpha </a:t>
            </a:r>
            <a:r>
              <a:rPr lang="ko-KR" altLang="en-US" dirty="0"/>
              <a:t>값을 낮추면 데이터 포인트가 더 </a:t>
            </a:r>
            <a:r>
              <a:rPr lang="ko-KR" altLang="en-US" dirty="0" err="1"/>
              <a:t>투명해지며</a:t>
            </a:r>
            <a:r>
              <a:rPr lang="en-US" altLang="ko-KR" dirty="0"/>
              <a:t>, </a:t>
            </a:r>
            <a:r>
              <a:rPr lang="ko-KR" altLang="en-US" dirty="0"/>
              <a:t>높이면 </a:t>
            </a:r>
            <a:r>
              <a:rPr lang="ko-KR" altLang="en-US" dirty="0" smtClean="0"/>
              <a:t>불투명해진다</a:t>
            </a:r>
            <a:r>
              <a:rPr lang="en-US" altLang="ko-KR" dirty="0"/>
              <a:t>. </a:t>
            </a:r>
            <a:r>
              <a:rPr lang="ko-KR" altLang="en-US" dirty="0" smtClean="0"/>
              <a:t>높은 </a:t>
            </a:r>
            <a:r>
              <a:rPr lang="ko-KR" altLang="en-US" dirty="0"/>
              <a:t>투명도를 사용하면 데이터 포인트가 중첩되었을 때 어떤 부분에 데이터가 집중되어 있는지 더 잘 파악할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시각적 효과 적용</a:t>
            </a:r>
            <a:r>
              <a:rPr lang="en-US" altLang="ko-KR" dirty="0"/>
              <a:t>: </a:t>
            </a:r>
            <a:r>
              <a:rPr lang="ko-KR" altLang="en-US" dirty="0"/>
              <a:t>더 낮은 </a:t>
            </a:r>
            <a:r>
              <a:rPr lang="en-US" altLang="ko-KR" dirty="0"/>
              <a:t>alpha </a:t>
            </a:r>
            <a:r>
              <a:rPr lang="ko-KR" altLang="en-US" dirty="0"/>
              <a:t>값을 사용하여 그래프를 부드럽게 만들 수 </a:t>
            </a:r>
            <a:r>
              <a:rPr lang="ko-KR" altLang="en-US" dirty="0" smtClean="0"/>
              <a:t>있다</a:t>
            </a:r>
            <a:r>
              <a:rPr lang="en-US" altLang="ko-KR" dirty="0"/>
              <a:t>. </a:t>
            </a:r>
            <a:r>
              <a:rPr lang="ko-KR" altLang="en-US" dirty="0" smtClean="0"/>
              <a:t>데이터의 </a:t>
            </a:r>
            <a:r>
              <a:rPr lang="ko-KR" altLang="en-US" dirty="0"/>
              <a:t>분포를 강조하거나 더 시각적으로 매끄러운 그래프를 만들 때 유용합니다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색상 표시와 조합</a:t>
            </a:r>
            <a:r>
              <a:rPr lang="en-US" altLang="ko-KR" dirty="0"/>
              <a:t>: alpha </a:t>
            </a:r>
            <a:r>
              <a:rPr lang="ko-KR" altLang="en-US" dirty="0"/>
              <a:t>값을 다른 색상 표시와 조합하여 더 다양한 시각적 효과를 얻을 수 </a:t>
            </a:r>
            <a:r>
              <a:rPr lang="ko-KR" altLang="en-US" dirty="0" smtClean="0"/>
              <a:t>있다</a:t>
            </a:r>
            <a:r>
              <a:rPr lang="en-US" altLang="ko-KR" dirty="0"/>
              <a:t>. </a:t>
            </a:r>
            <a:r>
              <a:rPr lang="ko-KR" altLang="en-US" dirty="0"/>
              <a:t>예를 들어 여러 개의 </a:t>
            </a:r>
            <a:r>
              <a:rPr lang="ko-KR" altLang="en-US" dirty="0" err="1"/>
              <a:t>데이터셋을</a:t>
            </a:r>
            <a:r>
              <a:rPr lang="ko-KR" altLang="en-US" dirty="0"/>
              <a:t> 동시에 </a:t>
            </a:r>
            <a:r>
              <a:rPr lang="ko-KR" altLang="en-US" dirty="0" err="1"/>
              <a:t>플로팅할</a:t>
            </a:r>
            <a:r>
              <a:rPr lang="ko-KR" altLang="en-US" dirty="0"/>
              <a:t> 때 각 </a:t>
            </a:r>
            <a:r>
              <a:rPr lang="ko-KR" altLang="en-US" dirty="0" err="1"/>
              <a:t>데이터셋을</a:t>
            </a:r>
            <a:r>
              <a:rPr lang="ko-KR" altLang="en-US" dirty="0"/>
              <a:t> 다른 색상과 </a:t>
            </a:r>
            <a:r>
              <a:rPr lang="en-US" altLang="ko-KR" dirty="0"/>
              <a:t>alpha </a:t>
            </a:r>
            <a:r>
              <a:rPr lang="ko-KR" altLang="en-US" dirty="0"/>
              <a:t>값으로 나타내어 더 복잡한 그래프를 생성할 수 </a:t>
            </a:r>
            <a:r>
              <a:rPr lang="ko-KR" altLang="en-US" dirty="0" smtClean="0"/>
              <a:t>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730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794" y="2083179"/>
            <a:ext cx="5852172" cy="4389129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이해를 위한 탐색과 시각화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1315636"/>
            <a:ext cx="4724099" cy="46078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Font typeface="시스템 서체"/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3.2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지리적 데이터 시각화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- 3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1776417"/>
            <a:ext cx="10444441" cy="4538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altLang="ko-KR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housing.plot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(kind="scatter", x="longitude", y="latitude", </a:t>
            </a:r>
            <a:r>
              <a:rPr lang="en-US" altLang="ko-KR" dirty="0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grid=True, </a:t>
            </a:r>
            <a:r>
              <a:rPr lang="en-US" altLang="ko-KR" dirty="0" smtClean="0">
                <a:solidFill>
                  <a:srgbClr val="FF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alpha=0.2</a:t>
            </a:r>
            <a:r>
              <a:rPr lang="en-US" altLang="ko-KR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5" y="2230243"/>
            <a:ext cx="5047253" cy="381371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alpha 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: 0</a:t>
            </a:r>
            <a:r>
              <a:rPr lang="ko-KR" altLang="en-US" dirty="0"/>
              <a:t>에서 </a:t>
            </a:r>
            <a:r>
              <a:rPr lang="en-US" altLang="ko-KR" dirty="0"/>
              <a:t>1 </a:t>
            </a:r>
            <a:r>
              <a:rPr lang="ko-KR" altLang="en-US" dirty="0"/>
              <a:t>사이의 범위에서 조절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/>
              <a:t>데이터 포인트의 가시성 조절</a:t>
            </a:r>
            <a:r>
              <a:rPr lang="en-US" altLang="ko-KR" dirty="0"/>
              <a:t>: alpha </a:t>
            </a:r>
            <a:r>
              <a:rPr lang="ko-KR" altLang="en-US" dirty="0"/>
              <a:t>값을 낮추면 데이터 포인트가 더 </a:t>
            </a:r>
            <a:r>
              <a:rPr lang="ko-KR" altLang="en-US" dirty="0" err="1"/>
              <a:t>투명해지며</a:t>
            </a:r>
            <a:r>
              <a:rPr lang="en-US" altLang="ko-KR" dirty="0"/>
              <a:t>, </a:t>
            </a:r>
            <a:r>
              <a:rPr lang="ko-KR" altLang="en-US" dirty="0"/>
              <a:t>높이면 </a:t>
            </a:r>
            <a:r>
              <a:rPr lang="ko-KR" altLang="en-US" dirty="0" smtClean="0"/>
              <a:t>불투명해진다</a:t>
            </a:r>
            <a:r>
              <a:rPr lang="en-US" altLang="ko-KR" dirty="0"/>
              <a:t>. </a:t>
            </a:r>
            <a:r>
              <a:rPr lang="ko-KR" altLang="en-US" dirty="0" smtClean="0"/>
              <a:t>높은 </a:t>
            </a:r>
            <a:r>
              <a:rPr lang="ko-KR" altLang="en-US" dirty="0"/>
              <a:t>투명도를 사용하면 데이터 포인트가 중첩되었을 때 어떤 부분에 데이터가 집중되어 있는지 더 잘 파악할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시각적 효과 적용</a:t>
            </a:r>
            <a:r>
              <a:rPr lang="en-US" altLang="ko-KR" dirty="0"/>
              <a:t>: </a:t>
            </a:r>
            <a:r>
              <a:rPr lang="ko-KR" altLang="en-US" dirty="0"/>
              <a:t>더 낮은 </a:t>
            </a:r>
            <a:r>
              <a:rPr lang="en-US" altLang="ko-KR" dirty="0"/>
              <a:t>alpha </a:t>
            </a:r>
            <a:r>
              <a:rPr lang="ko-KR" altLang="en-US" dirty="0"/>
              <a:t>값을 사용하여 그래프를 부드럽게 만들 수 </a:t>
            </a:r>
            <a:r>
              <a:rPr lang="ko-KR" altLang="en-US" dirty="0" smtClean="0"/>
              <a:t>있다</a:t>
            </a:r>
            <a:r>
              <a:rPr lang="en-US" altLang="ko-KR" dirty="0"/>
              <a:t>. </a:t>
            </a:r>
            <a:r>
              <a:rPr lang="ko-KR" altLang="en-US" dirty="0" smtClean="0"/>
              <a:t>데이터의 </a:t>
            </a:r>
            <a:r>
              <a:rPr lang="ko-KR" altLang="en-US" dirty="0"/>
              <a:t>분포를 강조하거나 더 시각적으로 매끄러운 그래프를 만들 때 유용합니다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색상 표시와 조합</a:t>
            </a:r>
            <a:r>
              <a:rPr lang="en-US" altLang="ko-KR" dirty="0"/>
              <a:t>: alpha </a:t>
            </a:r>
            <a:r>
              <a:rPr lang="ko-KR" altLang="en-US" dirty="0"/>
              <a:t>값을 다른 색상 표시와 조합하여 더 다양한 시각적 효과를 얻을 수 </a:t>
            </a:r>
            <a:r>
              <a:rPr lang="ko-KR" altLang="en-US" dirty="0" smtClean="0"/>
              <a:t>있다</a:t>
            </a:r>
            <a:r>
              <a:rPr lang="en-US" altLang="ko-KR" dirty="0"/>
              <a:t>. </a:t>
            </a:r>
            <a:r>
              <a:rPr lang="ko-KR" altLang="en-US" dirty="0"/>
              <a:t>예를 들어 여러 개의 </a:t>
            </a:r>
            <a:r>
              <a:rPr lang="ko-KR" altLang="en-US" dirty="0" err="1"/>
              <a:t>데이터셋을</a:t>
            </a:r>
            <a:r>
              <a:rPr lang="ko-KR" altLang="en-US" dirty="0"/>
              <a:t> 동시에 </a:t>
            </a:r>
            <a:r>
              <a:rPr lang="ko-KR" altLang="en-US" dirty="0" err="1"/>
              <a:t>플로팅할</a:t>
            </a:r>
            <a:r>
              <a:rPr lang="ko-KR" altLang="en-US" dirty="0"/>
              <a:t> 때 각 </a:t>
            </a:r>
            <a:r>
              <a:rPr lang="ko-KR" altLang="en-US" dirty="0" err="1"/>
              <a:t>데이터셋을</a:t>
            </a:r>
            <a:r>
              <a:rPr lang="ko-KR" altLang="en-US" dirty="0"/>
              <a:t> 다른 색상과 </a:t>
            </a:r>
            <a:r>
              <a:rPr lang="en-US" altLang="ko-KR" dirty="0"/>
              <a:t>alpha </a:t>
            </a:r>
            <a:r>
              <a:rPr lang="ko-KR" altLang="en-US" dirty="0"/>
              <a:t>값으로 나타내어 더 복잡한 그래프를 생성할 수 </a:t>
            </a:r>
            <a:r>
              <a:rPr lang="ko-KR" altLang="en-US" dirty="0" smtClean="0"/>
              <a:t>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636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725" y="2305855"/>
            <a:ext cx="6040350" cy="4228245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이해를 위한 탐색과 시각화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1315636"/>
            <a:ext cx="4724099" cy="46078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Font typeface="시스템 서체"/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3.2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지리적 데이터 시각화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- 5 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1798721"/>
            <a:ext cx="10444441" cy="6184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housing.plot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(kind="scatter", x="longitude", y="latitude", </a:t>
            </a:r>
            <a:r>
              <a:rPr lang="en-US" altLang="ko-KR" sz="1600" dirty="0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grid=True, s=housing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["population"] / 100, label="population</a:t>
            </a:r>
            <a:r>
              <a:rPr lang="en-US" altLang="ko-KR" sz="1600" dirty="0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",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c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="</a:t>
            </a: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median_house_value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", </a:t>
            </a: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cmap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="jet", </a:t>
            </a: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colorbar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=True</a:t>
            </a:r>
            <a:r>
              <a:rPr lang="en-US" altLang="ko-KR" sz="1600" dirty="0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legend=True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sharex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=False, </a:t>
            </a: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figsize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=(10, 7))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6" y="2439502"/>
            <a:ext cx="4724100" cy="360445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</a:t>
            </a:r>
            <a:r>
              <a:rPr lang="ko-KR" altLang="en-US" dirty="0"/>
              <a:t>와 </a:t>
            </a:r>
            <a:r>
              <a:rPr lang="en-US" altLang="ko-KR" dirty="0"/>
              <a:t>s </a:t>
            </a:r>
            <a:r>
              <a:rPr lang="ko-KR" altLang="en-US" dirty="0"/>
              <a:t>옵션은 </a:t>
            </a:r>
            <a:r>
              <a:rPr lang="en-US" altLang="ko-KR" dirty="0" err="1"/>
              <a:t>DataFrame.plot</a:t>
            </a:r>
            <a:r>
              <a:rPr lang="en-US" altLang="ko-KR" dirty="0"/>
              <a:t>(kind="scatter") </a:t>
            </a:r>
            <a:r>
              <a:rPr lang="ko-KR" altLang="en-US" dirty="0"/>
              <a:t>메서드에서 사용되는 옵션</a:t>
            </a:r>
            <a:r>
              <a:rPr lang="en-US" altLang="ko-KR" dirty="0" smtClean="0"/>
              <a:t>,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c 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 포인트의 색상을 지정하는 옵션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프레임에서 특정 열을 지정하면 해당 열의 값을 기반으로 각 데이터 포인트의 색상이 결정됩니다</a:t>
            </a:r>
            <a:r>
              <a:rPr lang="en-US" altLang="ko-KR" dirty="0" smtClean="0"/>
              <a:t>. c="</a:t>
            </a:r>
            <a:r>
              <a:rPr lang="en-US" altLang="ko-KR" dirty="0" err="1" smtClean="0"/>
              <a:t>median_house_value</a:t>
            </a:r>
            <a:r>
              <a:rPr lang="en-US" altLang="ko-KR" dirty="0" smtClean="0"/>
              <a:t>＂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median_house_value</a:t>
            </a:r>
            <a:r>
              <a:rPr lang="en-US" altLang="ko-KR" dirty="0" smtClean="0"/>
              <a:t> </a:t>
            </a:r>
            <a:r>
              <a:rPr lang="ko-KR" altLang="en-US" dirty="0" smtClean="0"/>
              <a:t>열의 값을 기반으로 데이터 포인트의 색상이 지정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통해 데이터 포인트 간의 연관성을 시각적으로 파악할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s 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데이터 포인트의 크기를 지정하는 옵션입니다</a:t>
            </a:r>
            <a:r>
              <a:rPr lang="en-US" altLang="ko-KR" dirty="0"/>
              <a:t>. </a:t>
            </a:r>
            <a:r>
              <a:rPr lang="ko-KR" altLang="en-US" dirty="0"/>
              <a:t>데이터 프레임에서 특정 열을 지정하면 해당 열의 값을 기반으로 각 데이터 포인트의 크기가 </a:t>
            </a:r>
            <a:r>
              <a:rPr lang="ko-KR" altLang="en-US" dirty="0" smtClean="0"/>
              <a:t>결정</a:t>
            </a:r>
            <a:r>
              <a:rPr lang="en-US" altLang="ko-KR" dirty="0" smtClean="0"/>
              <a:t>. s</a:t>
            </a:r>
            <a:r>
              <a:rPr lang="en-US" altLang="ko-KR" dirty="0"/>
              <a:t>="</a:t>
            </a:r>
            <a:r>
              <a:rPr lang="en-US" altLang="ko-KR" dirty="0" smtClean="0"/>
              <a:t>population＂</a:t>
            </a:r>
            <a:r>
              <a:rPr lang="ko-KR" altLang="en-US" dirty="0" smtClean="0"/>
              <a:t>은 </a:t>
            </a:r>
            <a:r>
              <a:rPr lang="en-US" altLang="ko-KR" dirty="0"/>
              <a:t>population </a:t>
            </a:r>
            <a:r>
              <a:rPr lang="ko-KR" altLang="en-US" dirty="0"/>
              <a:t>열의 값을 기반으로 데이터 포인트의 크기가 지정됩니다</a:t>
            </a:r>
            <a:r>
              <a:rPr lang="en-US" altLang="ko-KR" dirty="0"/>
              <a:t>. </a:t>
            </a:r>
            <a:r>
              <a:rPr lang="ko-KR" altLang="en-US" dirty="0"/>
              <a:t>이를 통해 데이터 포인트의 중요도나 크기에 따라 표시를 다르게 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478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28E8E3-0E6B-F440-8FD7-C16EDF946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1375" y="114299"/>
            <a:ext cx="7677710" cy="519545"/>
          </a:xfrm>
        </p:spPr>
        <p:txBody>
          <a:bodyPr/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 </a:t>
            </a:r>
            <a:r>
              <a:rPr lang="ko-KR" altLang="en-US" sz="32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머신러닝</a:t>
            </a:r>
            <a:r>
              <a:rPr lang="ko-KR" altLang="en-US" sz="3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 프로젝트 </a:t>
            </a:r>
            <a:r>
              <a:rPr lang="ko-KR" altLang="en-US" sz="32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개요</a:t>
            </a:r>
            <a:endParaRPr lang="ko-KR" altLang="en-US" sz="32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656B5847-931B-435B-90AC-AEA96A9C1086}"/>
              </a:ext>
            </a:extLst>
          </p:cNvPr>
          <p:cNvSpPr/>
          <p:nvPr/>
        </p:nvSpPr>
        <p:spPr>
          <a:xfrm>
            <a:off x="1589809" y="2649682"/>
            <a:ext cx="1100959" cy="1157824"/>
          </a:xfrm>
          <a:prstGeom prst="homePlate">
            <a:avLst>
              <a:gd name="adj" fmla="val 19492"/>
            </a:avLst>
          </a:prstGeom>
          <a:solidFill>
            <a:srgbClr val="66C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Arial Black" panose="020B0A04020102020204" pitchFamily="34" charset="0"/>
              </a:rPr>
              <a:t>큰 그림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E487C19E-3C59-4276-B058-DD0867BE7D9D}"/>
              </a:ext>
            </a:extLst>
          </p:cNvPr>
          <p:cNvSpPr/>
          <p:nvPr/>
        </p:nvSpPr>
        <p:spPr>
          <a:xfrm>
            <a:off x="3686570" y="2649682"/>
            <a:ext cx="1100959" cy="1157824"/>
          </a:xfrm>
          <a:prstGeom prst="chevron">
            <a:avLst>
              <a:gd name="adj" fmla="val 21817"/>
            </a:avLst>
          </a:prstGeom>
          <a:solidFill>
            <a:srgbClr val="3399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dirty="0">
                <a:latin typeface="Arial Black" panose="020B0A04020102020204" pitchFamily="34" charset="0"/>
              </a:rPr>
              <a:t>데이터 탐색</a:t>
            </a:r>
            <a:r>
              <a:rPr lang="en-US" altLang="ko-KR" sz="1400" b="1" dirty="0">
                <a:latin typeface="Arial Black" panose="020B0A04020102020204" pitchFamily="34" charset="0"/>
              </a:rPr>
              <a:t/>
            </a:r>
            <a:br>
              <a:rPr lang="en-US" altLang="ko-KR" sz="1400" b="1" dirty="0">
                <a:latin typeface="Arial Black" panose="020B0A04020102020204" pitchFamily="34" charset="0"/>
              </a:rPr>
            </a:br>
            <a:r>
              <a:rPr lang="ko-KR" altLang="en-US" sz="1400" b="1" dirty="0">
                <a:latin typeface="Arial Black" panose="020B0A04020102020204" pitchFamily="34" charset="0"/>
              </a:rPr>
              <a:t>시각화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B50A5F7D-9A70-4BD2-868A-796FF2F77ADE}"/>
              </a:ext>
            </a:extLst>
          </p:cNvPr>
          <p:cNvSpPr/>
          <p:nvPr/>
        </p:nvSpPr>
        <p:spPr>
          <a:xfrm>
            <a:off x="4695711" y="2649682"/>
            <a:ext cx="1100959" cy="1157824"/>
          </a:xfrm>
          <a:prstGeom prst="chevron">
            <a:avLst>
              <a:gd name="adj" fmla="val 23475"/>
            </a:avLst>
          </a:prstGeom>
          <a:solidFill>
            <a:srgbClr val="0099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dirty="0">
                <a:latin typeface="Arial Black" panose="020B0A04020102020204" pitchFamily="34" charset="0"/>
              </a:rPr>
              <a:t>데이터</a:t>
            </a:r>
            <a:r>
              <a:rPr lang="en-US" altLang="ko-KR" sz="1400" b="1" dirty="0">
                <a:latin typeface="Arial Black" panose="020B0A04020102020204" pitchFamily="34" charset="0"/>
              </a:rPr>
              <a:t/>
            </a:r>
            <a:br>
              <a:rPr lang="en-US" altLang="ko-KR" sz="1400" b="1" dirty="0">
                <a:latin typeface="Arial Black" panose="020B0A04020102020204" pitchFamily="34" charset="0"/>
              </a:rPr>
            </a:br>
            <a:r>
              <a:rPr lang="ko-KR" altLang="en-US" sz="1400" b="1" dirty="0">
                <a:latin typeface="Arial Black" panose="020B0A04020102020204" pitchFamily="34" charset="0"/>
              </a:rPr>
              <a:t>준비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AD32BD0F-888E-4066-BF84-2EC67DF77226}"/>
              </a:ext>
            </a:extLst>
          </p:cNvPr>
          <p:cNvSpPr/>
          <p:nvPr/>
        </p:nvSpPr>
        <p:spPr>
          <a:xfrm>
            <a:off x="6713993" y="2649682"/>
            <a:ext cx="1100959" cy="1157824"/>
          </a:xfrm>
          <a:prstGeom prst="chevron">
            <a:avLst>
              <a:gd name="adj" fmla="val 23475"/>
            </a:avLst>
          </a:prstGeom>
          <a:solidFill>
            <a:srgbClr val="0033C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모델</a:t>
            </a:r>
            <a:endParaRPr lang="en-US" altLang="ko-KR" sz="1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조정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9B1D0064-B708-49B7-8412-468AAB06EAD5}"/>
              </a:ext>
            </a:extLst>
          </p:cNvPr>
          <p:cNvSpPr/>
          <p:nvPr/>
        </p:nvSpPr>
        <p:spPr>
          <a:xfrm>
            <a:off x="5704852" y="2649682"/>
            <a:ext cx="1100959" cy="1157824"/>
          </a:xfrm>
          <a:prstGeom prst="chevron">
            <a:avLst>
              <a:gd name="adj" fmla="val 23474"/>
            </a:avLst>
          </a:prstGeom>
          <a:solidFill>
            <a:srgbClr val="0066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선택</a:t>
            </a:r>
            <a:endParaRPr lang="en-US" altLang="ko-KR" sz="1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훈련</a:t>
            </a: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4842BF30-1F37-4FC1-8FF7-13DB80F7576E}"/>
              </a:ext>
            </a:extLst>
          </p:cNvPr>
          <p:cNvSpPr/>
          <p:nvPr/>
        </p:nvSpPr>
        <p:spPr>
          <a:xfrm>
            <a:off x="9137627" y="2649682"/>
            <a:ext cx="1383336" cy="1157824"/>
          </a:xfrm>
          <a:prstGeom prst="flowChartTerminator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시스템 론칭</a:t>
            </a:r>
            <a:r>
              <a:rPr lang="en-US" altLang="ko-K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ko-KR" altLang="en-US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모니터링</a:t>
            </a:r>
            <a:r>
              <a:rPr lang="en-US" altLang="ko-K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ko-KR" altLang="en-US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유지 보수</a:t>
            </a:r>
            <a:endParaRPr lang="en-US" altLang="ko-KR" sz="1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22E300E7-FD52-40AB-8013-D43FADCE78ED}"/>
              </a:ext>
            </a:extLst>
          </p:cNvPr>
          <p:cNvSpPr/>
          <p:nvPr/>
        </p:nvSpPr>
        <p:spPr>
          <a:xfrm>
            <a:off x="7723134" y="2649682"/>
            <a:ext cx="1100959" cy="1157824"/>
          </a:xfrm>
          <a:prstGeom prst="chevron">
            <a:avLst>
              <a:gd name="adj" fmla="val 33422"/>
            </a:avLst>
          </a:prstGeom>
          <a:solidFill>
            <a:srgbClr val="0000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솔루션</a:t>
            </a:r>
            <a:endParaRPr lang="en-US" altLang="ko-KR" sz="1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제시</a:t>
            </a:r>
            <a:endParaRPr lang="en-US" altLang="ko-KR" sz="1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4A1F9225-9CC1-43BA-940C-456F519E919D}"/>
              </a:ext>
            </a:extLst>
          </p:cNvPr>
          <p:cNvSpPr/>
          <p:nvPr/>
        </p:nvSpPr>
        <p:spPr>
          <a:xfrm>
            <a:off x="2653776" y="2649682"/>
            <a:ext cx="1100959" cy="1157824"/>
          </a:xfrm>
          <a:prstGeom prst="chevron">
            <a:avLst>
              <a:gd name="adj" fmla="val 25133"/>
            </a:avLst>
          </a:prstGeom>
          <a:solidFill>
            <a:srgbClr val="33C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dirty="0">
                <a:latin typeface="Arial Black" panose="020B0A04020102020204" pitchFamily="34" charset="0"/>
              </a:rPr>
              <a:t>데이터</a:t>
            </a:r>
            <a:r>
              <a:rPr lang="en-US" altLang="ko-KR" sz="1400" b="1" dirty="0">
                <a:latin typeface="Arial Black" panose="020B0A04020102020204" pitchFamily="34" charset="0"/>
              </a:rPr>
              <a:t/>
            </a:r>
            <a:br>
              <a:rPr lang="en-US" altLang="ko-KR" sz="1400" b="1" dirty="0">
                <a:latin typeface="Arial Black" panose="020B0A04020102020204" pitchFamily="34" charset="0"/>
              </a:rPr>
            </a:br>
            <a:r>
              <a:rPr lang="ko-KR" altLang="en-US" sz="1400" b="1" dirty="0">
                <a:latin typeface="Arial Black" panose="020B0A04020102020204" pitchFamily="34" charset="0"/>
              </a:rPr>
              <a:t>구하기</a:t>
            </a:r>
          </a:p>
        </p:txBody>
      </p:sp>
      <p:sp>
        <p:nvSpPr>
          <p:cNvPr id="14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790876" y="1287061"/>
            <a:ext cx="4913976" cy="357539"/>
          </a:xfrm>
          <a:prstGeom prst="rect">
            <a:avLst/>
          </a:prstGeom>
          <a:solidFill>
            <a:srgbClr val="0070C0"/>
          </a:solidFill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None/>
            </a:pPr>
            <a:r>
              <a:rPr lang="ko-KR" altLang="en-US" b="1" dirty="0" err="1" smtClean="0">
                <a:solidFill>
                  <a:schemeClr val="bg1"/>
                </a:solidFill>
              </a:rPr>
              <a:t>머신러닝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프로젝트 주요 단계</a:t>
            </a:r>
          </a:p>
          <a:p>
            <a:pPr lvl="1"/>
            <a:endParaRPr lang="en-US" altLang="ko-KR" dirty="0" smtClean="0">
              <a:solidFill>
                <a:schemeClr val="bg1"/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980918" y="1725776"/>
            <a:ext cx="9795319" cy="3005635"/>
          </a:xfrm>
          <a:prstGeom prst="rect">
            <a:avLst/>
          </a:prstGeom>
          <a:ln w="6350"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220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이해를 위한 탐색과 시각화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95627" y="1315636"/>
            <a:ext cx="3496364" cy="46078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Font typeface="시스템 서체"/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3.2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지리적 데이터 시각화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- 6 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64" y="2182523"/>
            <a:ext cx="5900937" cy="4130656"/>
          </a:xfrm>
          <a:prstGeom prst="rect">
            <a:avLst/>
          </a:prstGeom>
        </p:spPr>
      </p:pic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719375" y="1800167"/>
            <a:ext cx="3472616" cy="3586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36000" rIns="91440" bIns="3600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ko-KR" altLang="en-US" sz="1600" dirty="0" smtClean="0">
                <a:latin typeface="돋움체" panose="020B0609000101010101" pitchFamily="49" charset="-127"/>
                <a:ea typeface="돋움체" panose="020B0609000101010101" pitchFamily="49" charset="-127"/>
                <a:cs typeface="Times New Roman" panose="02020603050405020304" pitchFamily="18" charset="0"/>
              </a:rPr>
              <a:t>추가 코드 참조</a:t>
            </a:r>
            <a:endParaRPr lang="en-US" altLang="ko-KR" sz="1600" dirty="0">
              <a:latin typeface="돋움체" panose="020B0609000101010101" pitchFamily="49" charset="-127"/>
              <a:ea typeface="돋움체" panose="020B0609000101010101" pitchFamily="49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54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이해를 위한 탐색과 시각화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08162" y="1013487"/>
            <a:ext cx="3598078" cy="39389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Font typeface="시스템 서체"/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3.3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상관관계와 상관계수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7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20354" y="1407381"/>
            <a:ext cx="5731678" cy="360445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상관관계 분석</a:t>
            </a:r>
            <a:r>
              <a:rPr lang="en-US" altLang="ko-KR" dirty="0"/>
              <a:t>(Correlation analysis, </a:t>
            </a:r>
            <a:r>
              <a:rPr lang="ko-KR" altLang="en-US" dirty="0" err="1"/>
              <a:t>상관분석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두 변수 사이 관계의 강도와 방향을 파악하는 통계 기법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변수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가 있을 때 두 변수의 상관관계는 다음 세 가지 중 하나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양의 상관관계</a:t>
            </a:r>
            <a:r>
              <a:rPr lang="en-US" altLang="ko-KR" dirty="0"/>
              <a:t>: </a:t>
            </a:r>
            <a:r>
              <a:rPr lang="ko-KR" altLang="en-US" dirty="0"/>
              <a:t>변수 </a:t>
            </a:r>
            <a:r>
              <a:rPr lang="en-US" altLang="ko-KR" dirty="0"/>
              <a:t>x</a:t>
            </a:r>
            <a:r>
              <a:rPr lang="ko-KR" altLang="en-US" dirty="0"/>
              <a:t>가 커질수록 변수 </a:t>
            </a:r>
            <a:r>
              <a:rPr lang="en-US" altLang="ko-KR" dirty="0"/>
              <a:t>y</a:t>
            </a:r>
            <a:r>
              <a:rPr lang="ko-KR" altLang="en-US" dirty="0"/>
              <a:t>도 커짐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음의 상관관계</a:t>
            </a:r>
            <a:r>
              <a:rPr lang="en-US" altLang="ko-KR" dirty="0"/>
              <a:t>: </a:t>
            </a:r>
            <a:r>
              <a:rPr lang="ko-KR" altLang="en-US" dirty="0"/>
              <a:t>변수 </a:t>
            </a:r>
            <a:r>
              <a:rPr lang="en-US" altLang="ko-KR" dirty="0"/>
              <a:t>x</a:t>
            </a:r>
            <a:r>
              <a:rPr lang="ko-KR" altLang="en-US" dirty="0"/>
              <a:t>가 커질수록 변수 </a:t>
            </a:r>
            <a:r>
              <a:rPr lang="en-US" altLang="ko-KR" dirty="0"/>
              <a:t>y</a:t>
            </a:r>
            <a:r>
              <a:rPr lang="ko-KR" altLang="en-US" dirty="0"/>
              <a:t>는 작아짐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상관관계 없음</a:t>
            </a:r>
            <a:r>
              <a:rPr lang="en-US" altLang="ko-KR" dirty="0"/>
              <a:t>: </a:t>
            </a:r>
            <a:r>
              <a:rPr lang="ko-KR" altLang="en-US" dirty="0"/>
              <a:t>변수 </a:t>
            </a:r>
            <a:r>
              <a:rPr lang="en-US" altLang="ko-KR" dirty="0"/>
              <a:t>x</a:t>
            </a:r>
            <a:r>
              <a:rPr lang="ko-KR" altLang="en-US" dirty="0"/>
              <a:t>가 커질 때 변수 </a:t>
            </a:r>
            <a:r>
              <a:rPr lang="en-US" altLang="ko-KR" dirty="0"/>
              <a:t>y</a:t>
            </a:r>
            <a:r>
              <a:rPr lang="ko-KR" altLang="en-US" dirty="0"/>
              <a:t>는 커질 수도</a:t>
            </a:r>
            <a:r>
              <a:rPr lang="en-US" altLang="ko-KR" dirty="0"/>
              <a:t>, </a:t>
            </a:r>
            <a:r>
              <a:rPr lang="ko-KR" altLang="en-US" dirty="0"/>
              <a:t>작아질 수도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상관계수</a:t>
            </a:r>
            <a:r>
              <a:rPr lang="en-US" altLang="ko-KR" dirty="0"/>
              <a:t>(Correlation coefficient</a:t>
            </a:r>
            <a:r>
              <a:rPr lang="en-US" altLang="ko-KR" dirty="0" smtClean="0"/>
              <a:t>):</a:t>
            </a:r>
            <a:endParaRPr lang="en-US" altLang="ko-KR" dirty="0"/>
          </a:p>
          <a:p>
            <a:pPr lvl="1"/>
            <a:r>
              <a:rPr lang="ko-KR" altLang="en-US" dirty="0"/>
              <a:t>상관관계의 강도를 나타낸 수치를 상관계수</a:t>
            </a:r>
            <a:r>
              <a:rPr lang="en-US" altLang="ko-KR" dirty="0"/>
              <a:t>(Correlation coefficient).</a:t>
            </a:r>
          </a:p>
        </p:txBody>
      </p:sp>
      <p:pic>
        <p:nvPicPr>
          <p:cNvPr id="8" name="그림 7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33EB38B0-C8A5-0815-FB2F-7050DD8E3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74"/>
          <a:stretch/>
        </p:blipFill>
        <p:spPr>
          <a:xfrm>
            <a:off x="2223252" y="5143873"/>
            <a:ext cx="8541934" cy="11964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BB1B8F-7843-9609-12FF-D342BFA92B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3"/>
          <a:stretch/>
        </p:blipFill>
        <p:spPr>
          <a:xfrm>
            <a:off x="6494219" y="1543040"/>
            <a:ext cx="5312607" cy="346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0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이해를 위한 탐색과 시각화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08162" y="1013487"/>
            <a:ext cx="3598078" cy="39389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Font typeface="시스템 서체"/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3.3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상관관계와 상관계수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7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08162" y="1840197"/>
            <a:ext cx="10535326" cy="158575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피어슨</a:t>
            </a:r>
            <a:r>
              <a:rPr lang="ko-KR" altLang="en-US" dirty="0" smtClean="0"/>
              <a:t> </a:t>
            </a:r>
            <a:r>
              <a:rPr lang="ko-KR" altLang="en-US" dirty="0" err="1"/>
              <a:t>상관분석</a:t>
            </a:r>
            <a:r>
              <a:rPr lang="en-US" altLang="ko-KR" dirty="0"/>
              <a:t>(Pearson correlation analysis)</a:t>
            </a:r>
            <a:r>
              <a:rPr lang="ko-KR" altLang="en-US" dirty="0"/>
              <a:t>은 가장 일반적인 </a:t>
            </a:r>
            <a:r>
              <a:rPr lang="ko-KR" altLang="en-US" dirty="0" err="1"/>
              <a:t>상관분석</a:t>
            </a:r>
            <a:r>
              <a:rPr lang="ko-KR" altLang="en-US" dirty="0"/>
              <a:t> 방법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스피어만</a:t>
            </a:r>
            <a:r>
              <a:rPr lang="ko-KR" altLang="en-US" dirty="0"/>
              <a:t> </a:t>
            </a:r>
            <a:r>
              <a:rPr lang="ko-KR" altLang="en-US" dirty="0" err="1"/>
              <a:t>상관분석</a:t>
            </a:r>
            <a:r>
              <a:rPr lang="en-US" altLang="ko-KR" dirty="0"/>
              <a:t>(Spearman correlation analysis)</a:t>
            </a:r>
            <a:r>
              <a:rPr lang="ko-KR" altLang="en-US" dirty="0"/>
              <a:t>은 두 변수가 정규성을 보이지 않을 때 사용하기 적합한 방법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켄달</a:t>
            </a:r>
            <a:r>
              <a:rPr lang="ko-KR" altLang="en-US" dirty="0"/>
              <a:t> </a:t>
            </a:r>
            <a:r>
              <a:rPr lang="ko-KR" altLang="en-US" dirty="0" err="1"/>
              <a:t>상관분석</a:t>
            </a:r>
            <a:r>
              <a:rPr lang="en-US" altLang="ko-KR" dirty="0"/>
              <a:t>(Kendall correlation analysis)</a:t>
            </a:r>
            <a:r>
              <a:rPr lang="ko-KR" altLang="en-US" dirty="0"/>
              <a:t>은 </a:t>
            </a:r>
            <a:r>
              <a:rPr lang="ko-KR" altLang="en-US" dirty="0" err="1"/>
              <a:t>스피어만</a:t>
            </a:r>
            <a:r>
              <a:rPr lang="ko-KR" altLang="en-US" dirty="0"/>
              <a:t> </a:t>
            </a:r>
            <a:r>
              <a:rPr lang="ko-KR" altLang="en-US" dirty="0" err="1"/>
              <a:t>상관분석과</a:t>
            </a:r>
            <a:r>
              <a:rPr lang="ko-KR" altLang="en-US" dirty="0"/>
              <a:t> 비슷하나 표본 데이터가 적고 동점이 많을 때 사용하기 적합한 방법</a:t>
            </a:r>
            <a:r>
              <a:rPr lang="en-US" altLang="ko-KR" dirty="0"/>
              <a:t>.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08162" y="1472209"/>
            <a:ext cx="4724099" cy="36798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None/>
            </a:pPr>
            <a:r>
              <a:rPr lang="ko-KR" altLang="en-US" sz="1600" b="1" dirty="0">
                <a:solidFill>
                  <a:schemeClr val="bg1"/>
                </a:solidFill>
              </a:rPr>
              <a:t>상관관계 분석의 세 가지 방법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F07FB2-7A66-58EF-3805-51FD95C2E3B3}"/>
              </a:ext>
            </a:extLst>
          </p:cNvPr>
          <p:cNvSpPr/>
          <p:nvPr/>
        </p:nvSpPr>
        <p:spPr>
          <a:xfrm>
            <a:off x="1280078" y="4457248"/>
            <a:ext cx="8015727" cy="1368152"/>
          </a:xfrm>
          <a:prstGeom prst="rect">
            <a:avLst/>
          </a:prstGeom>
          <a:solidFill>
            <a:srgbClr val="D5EC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7A5AE2E-B72A-B3B9-C028-5AA943890BB6}"/>
              </a:ext>
            </a:extLst>
          </p:cNvPr>
          <p:cNvSpPr txBox="1">
            <a:spLocks/>
          </p:cNvSpPr>
          <p:nvPr/>
        </p:nvSpPr>
        <p:spPr bwMode="auto">
          <a:xfrm>
            <a:off x="847422" y="4434125"/>
            <a:ext cx="8094633" cy="173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sz="2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Clr>
                <a:srgbClr val="3C479D"/>
              </a:buClr>
              <a:buFont typeface="Wingdings" panose="05000000000000000000" pitchFamily="2" charset="2"/>
              <a:buChar char="ü"/>
            </a:pPr>
            <a:r>
              <a:rPr lang="ko-KR" altLang="en-US" b="1" dirty="0"/>
              <a:t>하나 더 알기</a:t>
            </a:r>
            <a:r>
              <a:rPr lang="en-US" altLang="ko-KR" b="1" dirty="0"/>
              <a:t>: </a:t>
            </a:r>
            <a:r>
              <a:rPr lang="ko-KR" altLang="en-US" b="1" dirty="0"/>
              <a:t>상관관계 분석의 의미</a:t>
            </a:r>
            <a:endParaRPr lang="en-US" altLang="ko-KR" b="1" dirty="0"/>
          </a:p>
          <a:p>
            <a:pPr marL="628650" lvl="3" indent="0">
              <a:lnSpc>
                <a:spcPct val="150000"/>
              </a:lnSpc>
              <a:buClr>
                <a:srgbClr val="3C479D"/>
              </a:buClr>
              <a:buNone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상관계수만 가지고 두 변수 사이의 상관성이 있는지 없는지 판단할 수는 없음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두 변수에 선형 상관관계가 아닌 다른 상관관계가 있을 수 있음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497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이해를 위한 탐색과 시각화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08162" y="1013487"/>
            <a:ext cx="3598078" cy="39389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Font typeface="시스템 서체"/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3.3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상관관계와 상관계수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7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08162" y="1840196"/>
            <a:ext cx="9960877" cy="406184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DataFrame.corr</a:t>
            </a:r>
            <a:r>
              <a:rPr lang="en-US" altLang="ko-KR" dirty="0"/>
              <a:t>() </a:t>
            </a:r>
            <a:r>
              <a:rPr lang="ko-KR" altLang="en-US" dirty="0" smtClean="0"/>
              <a:t>함수는 </a:t>
            </a:r>
            <a:r>
              <a:rPr lang="en-US" altLang="ko-KR" dirty="0"/>
              <a:t>pandas </a:t>
            </a:r>
            <a:r>
              <a:rPr lang="ko-KR" altLang="en-US" dirty="0"/>
              <a:t>라이브러리에서 제공되는 메서드로</a:t>
            </a:r>
            <a:r>
              <a:rPr lang="en-US" altLang="ko-KR" dirty="0"/>
              <a:t>, </a:t>
            </a:r>
            <a:r>
              <a:rPr lang="ko-KR" altLang="en-US" dirty="0" smtClean="0"/>
              <a:t>데이터프레임 </a:t>
            </a:r>
            <a:r>
              <a:rPr lang="en-US" altLang="ko-KR" dirty="0" smtClean="0"/>
              <a:t> </a:t>
            </a:r>
            <a:r>
              <a:rPr lang="ko-KR" altLang="en-US" dirty="0"/>
              <a:t>객체에서 </a:t>
            </a:r>
            <a:r>
              <a:rPr lang="ko-KR" altLang="en-US" dirty="0" smtClean="0"/>
              <a:t>데이터프레임의 </a:t>
            </a:r>
            <a:r>
              <a:rPr lang="ko-KR" altLang="en-US" dirty="0"/>
              <a:t>열 </a:t>
            </a:r>
            <a:r>
              <a:rPr lang="ko-KR" altLang="en-US" dirty="0" smtClean="0"/>
              <a:t>간</a:t>
            </a:r>
            <a:r>
              <a:rPr lang="ko-KR" altLang="en-US" dirty="0"/>
              <a:t>의</a:t>
            </a:r>
            <a:r>
              <a:rPr lang="ko-KR" altLang="en-US" dirty="0" smtClean="0"/>
              <a:t> </a:t>
            </a:r>
            <a:r>
              <a:rPr lang="ko-KR" altLang="en-US" dirty="0"/>
              <a:t>상관 관계</a:t>
            </a:r>
            <a:r>
              <a:rPr lang="en-US" altLang="ko-KR" dirty="0"/>
              <a:t>(correlation)</a:t>
            </a:r>
            <a:r>
              <a:rPr lang="ko-KR" altLang="en-US" dirty="0"/>
              <a:t>를 </a:t>
            </a:r>
            <a:r>
              <a:rPr lang="ko-KR" altLang="en-US" dirty="0" smtClean="0"/>
              <a:t>계산</a:t>
            </a:r>
            <a:endParaRPr lang="en-US" altLang="ko-KR" dirty="0" smtClean="0"/>
          </a:p>
          <a:p>
            <a:pPr lvl="1"/>
            <a:r>
              <a:rPr lang="ko-KR" altLang="en-US" dirty="0"/>
              <a:t>사용법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df.corr</a:t>
            </a:r>
            <a:r>
              <a:rPr lang="en-US" altLang="ko-KR" dirty="0" smtClean="0"/>
              <a:t>(method</a:t>
            </a:r>
            <a:r>
              <a:rPr lang="en-US" altLang="ko-KR" dirty="0"/>
              <a:t>='</a:t>
            </a:r>
            <a:r>
              <a:rPr lang="en-US" altLang="ko-KR" dirty="0" err="1"/>
              <a:t>pearson</a:t>
            </a:r>
            <a:r>
              <a:rPr lang="en-US" altLang="ko-KR" dirty="0"/>
              <a:t>', </a:t>
            </a:r>
            <a:r>
              <a:rPr lang="en-US" altLang="ko-KR" dirty="0" err="1"/>
              <a:t>min_periods</a:t>
            </a:r>
            <a:r>
              <a:rPr lang="en-US" altLang="ko-KR" dirty="0"/>
              <a:t>=1)</a:t>
            </a:r>
          </a:p>
          <a:p>
            <a:pPr lvl="2"/>
            <a:r>
              <a:rPr lang="en-US" altLang="ko-KR" dirty="0"/>
              <a:t>method (</a:t>
            </a:r>
            <a:r>
              <a:rPr lang="ko-KR" altLang="en-US" dirty="0"/>
              <a:t>기본값</a:t>
            </a:r>
            <a:r>
              <a:rPr lang="en-US" altLang="ko-KR" dirty="0"/>
              <a:t>: '</a:t>
            </a:r>
            <a:r>
              <a:rPr lang="en-US" altLang="ko-KR" dirty="0" err="1"/>
              <a:t>pearson</a:t>
            </a:r>
            <a:r>
              <a:rPr lang="en-US" altLang="ko-KR" dirty="0"/>
              <a:t>'): </a:t>
            </a:r>
            <a:r>
              <a:rPr lang="ko-KR" altLang="en-US" dirty="0"/>
              <a:t>상관 계수를 계산하는 데 사용되는 메서드를 </a:t>
            </a:r>
            <a:r>
              <a:rPr lang="ko-KR" altLang="en-US" dirty="0" smtClean="0"/>
              <a:t>지정</a:t>
            </a:r>
            <a:r>
              <a:rPr lang="en-US" altLang="ko-KR" dirty="0" smtClean="0"/>
              <a:t>. </a:t>
            </a:r>
            <a:r>
              <a:rPr lang="ko-KR" altLang="en-US" dirty="0"/>
              <a:t>주로 사용되는 메서드는 </a:t>
            </a:r>
            <a:r>
              <a:rPr lang="en-US" altLang="ko-KR" dirty="0"/>
              <a:t>'</a:t>
            </a:r>
            <a:r>
              <a:rPr lang="en-US" altLang="ko-KR" dirty="0" err="1"/>
              <a:t>pearson</a:t>
            </a:r>
            <a:r>
              <a:rPr lang="en-US" altLang="ko-KR" dirty="0"/>
              <a:t>' (</a:t>
            </a:r>
            <a:r>
              <a:rPr lang="ko-KR" altLang="en-US" dirty="0" err="1"/>
              <a:t>피어슨</a:t>
            </a:r>
            <a:r>
              <a:rPr lang="ko-KR" altLang="en-US" dirty="0"/>
              <a:t> 상관 계수</a:t>
            </a:r>
            <a:r>
              <a:rPr lang="en-US" altLang="ko-KR" dirty="0"/>
              <a:t>), '</a:t>
            </a:r>
            <a:r>
              <a:rPr lang="en-US" altLang="ko-KR" dirty="0" err="1"/>
              <a:t>kendall</a:t>
            </a:r>
            <a:r>
              <a:rPr lang="en-US" altLang="ko-KR" dirty="0"/>
              <a:t>' (</a:t>
            </a:r>
            <a:r>
              <a:rPr lang="ko-KR" altLang="en-US" dirty="0" err="1"/>
              <a:t>켄달</a:t>
            </a:r>
            <a:r>
              <a:rPr lang="ko-KR" altLang="en-US" dirty="0"/>
              <a:t> 상관 계수</a:t>
            </a:r>
            <a:r>
              <a:rPr lang="en-US" altLang="ko-KR" dirty="0"/>
              <a:t>), 'spearman' (</a:t>
            </a:r>
            <a:r>
              <a:rPr lang="ko-KR" altLang="en-US" dirty="0" err="1"/>
              <a:t>스피어먼</a:t>
            </a:r>
            <a:r>
              <a:rPr lang="ko-KR" altLang="en-US" dirty="0"/>
              <a:t> 순위 상관 계수</a:t>
            </a:r>
            <a:r>
              <a:rPr lang="en-US" altLang="ko-KR" dirty="0" smtClean="0"/>
              <a:t>).</a:t>
            </a:r>
            <a:endParaRPr lang="en-US" altLang="ko-KR" dirty="0"/>
          </a:p>
          <a:p>
            <a:pPr lvl="2"/>
            <a:r>
              <a:rPr lang="en-US" altLang="ko-KR" dirty="0" err="1"/>
              <a:t>min_periods</a:t>
            </a:r>
            <a:r>
              <a:rPr lang="en-US" altLang="ko-KR" dirty="0"/>
              <a:t> (</a:t>
            </a:r>
            <a:r>
              <a:rPr lang="ko-KR" altLang="en-US" dirty="0"/>
              <a:t>기본값</a:t>
            </a:r>
            <a:r>
              <a:rPr lang="en-US" altLang="ko-KR" dirty="0"/>
              <a:t>: 1): </a:t>
            </a:r>
            <a:r>
              <a:rPr lang="ko-KR" altLang="en-US" dirty="0"/>
              <a:t>상관 계수를 계산하기 위해 필요한 최소 관측치 수를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. </a:t>
            </a:r>
            <a:r>
              <a:rPr lang="ko-KR" altLang="en-US" dirty="0"/>
              <a:t>이 값을 설정하면 관측치 </a:t>
            </a:r>
            <a:r>
              <a:rPr lang="ko-KR" altLang="en-US" dirty="0" smtClean="0"/>
              <a:t>값이 </a:t>
            </a:r>
            <a:r>
              <a:rPr lang="ko-KR" altLang="en-US" dirty="0" err="1"/>
              <a:t>설정값</a:t>
            </a:r>
            <a:r>
              <a:rPr lang="ko-KR" altLang="en-US" dirty="0"/>
              <a:t> 미만인 열은 </a:t>
            </a:r>
            <a:r>
              <a:rPr lang="en-US" altLang="ko-KR" dirty="0" err="1"/>
              <a:t>NaN</a:t>
            </a:r>
            <a:r>
              <a:rPr lang="en-US" altLang="ko-KR" dirty="0"/>
              <a:t>(</a:t>
            </a:r>
            <a:r>
              <a:rPr lang="ko-KR" altLang="en-US" dirty="0" err="1"/>
              <a:t>결측치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/>
              <a:t>반환값</a:t>
            </a:r>
            <a:r>
              <a:rPr lang="en-US" altLang="ko-KR" dirty="0"/>
              <a:t>:</a:t>
            </a:r>
          </a:p>
          <a:p>
            <a:pPr lvl="2"/>
            <a:r>
              <a:rPr lang="ko-KR" altLang="en-US" dirty="0" smtClean="0"/>
              <a:t>계산된 </a:t>
            </a:r>
            <a:r>
              <a:rPr lang="ko-KR" altLang="en-US" dirty="0"/>
              <a:t>상관 관계가 들어 있는 새로운 데이터프레임을 </a:t>
            </a:r>
            <a:r>
              <a:rPr lang="ko-KR" altLang="en-US" dirty="0" smtClean="0"/>
              <a:t>반환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ko-KR" altLang="en-US" dirty="0"/>
              <a:t>반환된 데이터프레임은 원본 데이터프레임의 열 간 상관 관계를 </a:t>
            </a:r>
            <a:r>
              <a:rPr lang="ko-KR" altLang="en-US" dirty="0" smtClean="0"/>
              <a:t>보여준다</a:t>
            </a:r>
            <a:r>
              <a:rPr lang="en-US" altLang="ko-KR" dirty="0" smtClean="0"/>
              <a:t>. </a:t>
            </a:r>
            <a:r>
              <a:rPr lang="ko-KR" altLang="en-US" dirty="0"/>
              <a:t>행과 열의 레이블은 원본 데이터프레임의 열 레이블로 구성되며</a:t>
            </a:r>
            <a:r>
              <a:rPr lang="en-US" altLang="ko-KR" dirty="0"/>
              <a:t>, </a:t>
            </a:r>
            <a:r>
              <a:rPr lang="ko-KR" altLang="en-US" dirty="0"/>
              <a:t>각 셀의 값은 해당 열 간의 상관 관계를 </a:t>
            </a:r>
            <a:r>
              <a:rPr lang="ko-KR" altLang="en-US" dirty="0" smtClean="0"/>
              <a:t>나타낸다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08162" y="1472209"/>
            <a:ext cx="8132077" cy="36798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None/>
            </a:pPr>
            <a:r>
              <a:rPr lang="ko-KR" altLang="en-US" sz="1600" b="1" dirty="0">
                <a:solidFill>
                  <a:schemeClr val="bg1"/>
                </a:solidFill>
              </a:rPr>
              <a:t>데이터프레임의 열 간 상관 관계</a:t>
            </a:r>
            <a:r>
              <a:rPr lang="en-US" altLang="ko-KR" sz="1600" b="1" dirty="0">
                <a:solidFill>
                  <a:schemeClr val="bg1"/>
                </a:solidFill>
              </a:rPr>
              <a:t>(correlation)</a:t>
            </a:r>
            <a:r>
              <a:rPr lang="ko-KR" altLang="en-US" sz="1600" b="1" dirty="0">
                <a:solidFill>
                  <a:schemeClr val="bg1"/>
                </a:solidFill>
              </a:rPr>
              <a:t>를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계산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DataFrame.corr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 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01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이해를 위한 탐색과 시각화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08162" y="1013487"/>
            <a:ext cx="3598078" cy="39389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Font typeface="시스템 서체"/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3.3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상관관계와 상관계수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7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08162" y="1840197"/>
            <a:ext cx="6609502" cy="30885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어린이가 </a:t>
            </a:r>
            <a:r>
              <a:rPr lang="ko-KR" altLang="en-US" dirty="0"/>
              <a:t>영어 동요에 노출된 시간과 영어 점수와의 상관관계 </a:t>
            </a:r>
            <a:r>
              <a:rPr lang="ko-KR" altLang="en-US" dirty="0" err="1"/>
              <a:t>분석해보기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08162" y="1472209"/>
            <a:ext cx="4724099" cy="36798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err="1"/>
              <a:t>피어슨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상관분석</a:t>
            </a:r>
            <a:r>
              <a:rPr lang="en-US" altLang="ko-KR" sz="1600" dirty="0"/>
              <a:t>(Pearson correlation analysis)</a:t>
            </a:r>
          </a:p>
        </p:txBody>
      </p:sp>
      <p:pic>
        <p:nvPicPr>
          <p:cNvPr id="9" name="그림 8" descr="그림, 만화 영화, 스케치, 일러스트레이션이(가) 표시된 사진&#10;&#10;자동 생성된 설명">
            <a:extLst>
              <a:ext uri="{FF2B5EF4-FFF2-40B4-BE49-F238E27FC236}">
                <a16:creationId xmlns:a16="http://schemas.microsoft.com/office/drawing/2014/main" id="{27B76A03-0A1D-6F7D-019E-1EBBAF428C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095" y="1230628"/>
            <a:ext cx="2030499" cy="11681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3514B3-1129-6739-6129-E6C90348658A}"/>
              </a:ext>
            </a:extLst>
          </p:cNvPr>
          <p:cNvSpPr txBox="1"/>
          <p:nvPr/>
        </p:nvSpPr>
        <p:spPr>
          <a:xfrm>
            <a:off x="1227305" y="2517040"/>
            <a:ext cx="7416823" cy="3653992"/>
          </a:xfrm>
          <a:prstGeom prst="rect">
            <a:avLst/>
          </a:prstGeom>
          <a:solidFill>
            <a:srgbClr val="F79646">
              <a:lumMod val="20000"/>
              <a:lumOff val="80000"/>
            </a:srgbClr>
          </a:solidFill>
          <a:ln w="28575">
            <a:noFill/>
          </a:ln>
        </p:spPr>
        <p:txBody>
          <a:bodyPr vert="horz" wrap="square" lIns="91440" tIns="45720" rIns="91440" bIns="45720" rtlCol="0" anchor="ctr">
            <a:normAutofit fontScale="92500" lnSpcReduction="10000"/>
          </a:bodyPr>
          <a:lstStyle>
            <a:defPPr>
              <a:defRPr lang="ko-KR"/>
            </a:defPPr>
            <a:lvl1pPr lvl="0" latinLnBrk="0">
              <a:defRPr sz="1600" kern="0" spc="-15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it-IT" altLang="ko-KR" sz="1400" spc="0" dirty="0"/>
              <a:t>import pandas as pd</a:t>
            </a:r>
          </a:p>
          <a:p>
            <a:pPr>
              <a:lnSpc>
                <a:spcPct val="150000"/>
              </a:lnSpc>
            </a:pPr>
            <a:r>
              <a:rPr lang="it-IT" altLang="ko-KR" sz="1400" spc="0" dirty="0">
                <a:solidFill>
                  <a:srgbClr val="008000"/>
                </a:solidFill>
              </a:rPr>
              <a:t>#</a:t>
            </a:r>
            <a:r>
              <a:rPr lang="ko-KR" altLang="en-US" sz="1400" spc="0" dirty="0">
                <a:solidFill>
                  <a:srgbClr val="008000"/>
                </a:solidFill>
              </a:rPr>
              <a:t>리스트에 데이터 삽입하기</a:t>
            </a:r>
          </a:p>
          <a:p>
            <a:pPr>
              <a:lnSpc>
                <a:spcPct val="150000"/>
              </a:lnSpc>
            </a:pPr>
            <a:r>
              <a:rPr lang="it-IT" altLang="ko-KR" sz="1400" spc="0" dirty="0"/>
              <a:t>engListening = [30, 60, 90]</a:t>
            </a:r>
          </a:p>
          <a:p>
            <a:pPr>
              <a:lnSpc>
                <a:spcPct val="150000"/>
              </a:lnSpc>
            </a:pPr>
            <a:r>
              <a:rPr lang="it-IT" altLang="ko-KR" sz="1400" spc="0" dirty="0"/>
              <a:t>engScore = [70, 80, 90]</a:t>
            </a:r>
          </a:p>
          <a:p>
            <a:pPr>
              <a:lnSpc>
                <a:spcPct val="150000"/>
              </a:lnSpc>
            </a:pPr>
            <a:endParaRPr lang="it-IT" altLang="ko-KR" sz="1400" spc="0" dirty="0"/>
          </a:p>
          <a:p>
            <a:pPr>
              <a:lnSpc>
                <a:spcPct val="150000"/>
              </a:lnSpc>
            </a:pPr>
            <a:r>
              <a:rPr lang="it-IT" altLang="ko-KR" sz="1400" spc="0" dirty="0">
                <a:solidFill>
                  <a:srgbClr val="008000"/>
                </a:solidFill>
              </a:rPr>
              <a:t>#</a:t>
            </a:r>
            <a:r>
              <a:rPr lang="ko-KR" altLang="en-US" sz="1400" spc="0" dirty="0">
                <a:solidFill>
                  <a:srgbClr val="008000"/>
                </a:solidFill>
              </a:rPr>
              <a:t>리스트를 데이터프레임으로 변환하기</a:t>
            </a:r>
          </a:p>
          <a:p>
            <a:pPr>
              <a:lnSpc>
                <a:spcPct val="150000"/>
              </a:lnSpc>
            </a:pPr>
            <a:r>
              <a:rPr lang="it-IT" altLang="ko-KR" sz="1400" spc="0" dirty="0"/>
              <a:t>data = {'engListening':engListening, 'engScore':engScore}</a:t>
            </a:r>
          </a:p>
          <a:p>
            <a:pPr>
              <a:lnSpc>
                <a:spcPct val="150000"/>
              </a:lnSpc>
            </a:pPr>
            <a:r>
              <a:rPr lang="it-IT" altLang="ko-KR" sz="1400" spc="0" dirty="0"/>
              <a:t>df = pd.DataFrame(data)</a:t>
            </a:r>
          </a:p>
          <a:p>
            <a:pPr>
              <a:lnSpc>
                <a:spcPct val="150000"/>
              </a:lnSpc>
            </a:pPr>
            <a:endParaRPr lang="it-IT" altLang="ko-KR" sz="1400" spc="0" dirty="0"/>
          </a:p>
          <a:p>
            <a:pPr>
              <a:lnSpc>
                <a:spcPct val="150000"/>
              </a:lnSpc>
            </a:pPr>
            <a:r>
              <a:rPr lang="en-US" altLang="ko-KR" sz="1400" spc="0" dirty="0">
                <a:solidFill>
                  <a:srgbClr val="008000"/>
                </a:solidFill>
              </a:rPr>
              <a:t>#</a:t>
            </a:r>
            <a:r>
              <a:rPr lang="ko-KR" altLang="en-US" sz="1400" spc="0" dirty="0">
                <a:solidFill>
                  <a:srgbClr val="008000"/>
                </a:solidFill>
              </a:rPr>
              <a:t>상관분석 수행하기</a:t>
            </a:r>
          </a:p>
          <a:p>
            <a:pPr>
              <a:lnSpc>
                <a:spcPct val="150000"/>
              </a:lnSpc>
            </a:pPr>
            <a:r>
              <a:rPr lang="en-US" altLang="ko-KR" sz="1400" spc="0" dirty="0"/>
              <a:t>coef = </a:t>
            </a:r>
            <a:r>
              <a:rPr lang="en-US" altLang="ko-KR" sz="1400" spc="0" dirty="0" err="1"/>
              <a:t>df.corr</a:t>
            </a:r>
            <a:r>
              <a:rPr lang="en-US" altLang="ko-KR" sz="1400" spc="0" dirty="0"/>
              <a:t>(method='</a:t>
            </a:r>
            <a:r>
              <a:rPr lang="en-US" altLang="ko-KR" sz="1400" spc="0" dirty="0" err="1"/>
              <a:t>pearson</a:t>
            </a:r>
            <a:r>
              <a:rPr lang="en-US" altLang="ko-KR" sz="1400" spc="0" dirty="0"/>
              <a:t>')</a:t>
            </a:r>
          </a:p>
          <a:p>
            <a:pPr>
              <a:lnSpc>
                <a:spcPct val="150000"/>
              </a:lnSpc>
            </a:pPr>
            <a:r>
              <a:rPr lang="en-US" altLang="ko-KR" sz="1400" spc="0" dirty="0"/>
              <a:t>print(coef)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486F2-072A-653D-6259-8E244E8F0DDD}"/>
              </a:ext>
            </a:extLst>
          </p:cNvPr>
          <p:cNvSpPr txBox="1"/>
          <p:nvPr/>
        </p:nvSpPr>
        <p:spPr>
          <a:xfrm>
            <a:off x="5118391" y="5043010"/>
            <a:ext cx="3456383" cy="1068666"/>
          </a:xfrm>
          <a:prstGeom prst="rect">
            <a:avLst/>
          </a:prstGeom>
          <a:solidFill>
            <a:schemeClr val="bg1"/>
          </a:solidFill>
          <a:ln w="28575">
            <a:solidFill>
              <a:srgbClr val="F79646">
                <a:lumMod val="75000"/>
              </a:srgbClr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lvl="0" latinLnBrk="0">
              <a:lnSpc>
                <a:spcPct val="150000"/>
              </a:lnSpc>
            </a:pPr>
            <a:r>
              <a:rPr kumimoji="1" lang="en-US" altLang="ko-KR" sz="1200" kern="0" dirty="0">
                <a:latin typeface="Consolas" panose="020B0609020204030204" pitchFamily="49" charset="0"/>
                <a:cs typeface="Consolas" panose="020B0609020204030204" pitchFamily="49" charset="0"/>
              </a:rPr>
              <a:t>	 engListening  </a:t>
            </a:r>
            <a:r>
              <a:rPr kumimoji="1" lang="en-US" altLang="ko-KR" sz="12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engScore</a:t>
            </a:r>
            <a:endParaRPr kumimoji="1" lang="en-US" altLang="ko-KR" sz="12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latinLnBrk="0">
              <a:lnSpc>
                <a:spcPct val="150000"/>
              </a:lnSpc>
            </a:pPr>
            <a:r>
              <a:rPr kumimoji="1" lang="en-US" altLang="ko-KR" sz="1200" kern="0" dirty="0">
                <a:latin typeface="Consolas" panose="020B0609020204030204" pitchFamily="49" charset="0"/>
                <a:cs typeface="Consolas" panose="020B0609020204030204" pitchFamily="49" charset="0"/>
              </a:rPr>
              <a:t>engListening 	1.0      1.0</a:t>
            </a:r>
          </a:p>
          <a:p>
            <a:pPr lvl="0" latinLnBrk="0">
              <a:lnSpc>
                <a:spcPct val="150000"/>
              </a:lnSpc>
            </a:pPr>
            <a:r>
              <a:rPr kumimoji="1" lang="en-US" altLang="ko-KR" sz="12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engScore</a:t>
            </a:r>
            <a:r>
              <a:rPr kumimoji="1" lang="en-US" altLang="ko-KR" sz="1200" kern="0" dirty="0">
                <a:latin typeface="Consolas" panose="020B0609020204030204" pitchFamily="49" charset="0"/>
                <a:cs typeface="Consolas" panose="020B0609020204030204" pitchFamily="49" charset="0"/>
              </a:rPr>
              <a:t> 		1.0      1.0</a:t>
            </a:r>
            <a:endParaRPr kumimoji="1" lang="ko-KR" altLang="en-US" sz="12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27305" y="2280592"/>
            <a:ext cx="1200655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2-7&gt;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42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이해를 위한 탐색과 시각화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08162" y="1013487"/>
            <a:ext cx="3598078" cy="39389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Font typeface="시스템 서체"/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3.3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상관관계와 상관계수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7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08162" y="1840197"/>
            <a:ext cx="6609502" cy="30885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리스트 </a:t>
            </a:r>
            <a:r>
              <a:rPr lang="en-US" altLang="ko-KR" dirty="0" err="1"/>
              <a:t>engListening</a:t>
            </a:r>
            <a:r>
              <a:rPr lang="ko-KR" altLang="en-US" dirty="0"/>
              <a:t>과 </a:t>
            </a:r>
            <a:r>
              <a:rPr lang="en-US" altLang="ko-KR" dirty="0" err="1"/>
              <a:t>engScore</a:t>
            </a:r>
            <a:r>
              <a:rPr lang="ko-KR" altLang="en-US" dirty="0"/>
              <a:t>에 </a:t>
            </a:r>
            <a:r>
              <a:rPr lang="en-US" altLang="ko-KR" dirty="0"/>
              <a:t>[</a:t>
            </a:r>
            <a:r>
              <a:rPr lang="ko-KR" altLang="en-US" dirty="0"/>
              <a:t>표 </a:t>
            </a:r>
            <a:r>
              <a:rPr lang="en-US" altLang="ko-KR" dirty="0"/>
              <a:t>9-1]</a:t>
            </a:r>
            <a:r>
              <a:rPr lang="ko-KR" altLang="en-US" dirty="0"/>
              <a:t>의 데이터 </a:t>
            </a:r>
            <a:r>
              <a:rPr lang="en-US" altLang="ko-KR" dirty="0"/>
              <a:t>5</a:t>
            </a:r>
            <a:r>
              <a:rPr lang="ko-KR" altLang="en-US" dirty="0"/>
              <a:t>쌍을 추가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08162" y="1472209"/>
            <a:ext cx="4724099" cy="36798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err="1"/>
              <a:t>피어슨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상관분석</a:t>
            </a:r>
            <a:r>
              <a:rPr lang="en-US" altLang="ko-KR" sz="1600" dirty="0"/>
              <a:t>(Pearson correlation analysis)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08162" y="2332707"/>
            <a:ext cx="1200655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2-7&gt;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BE2037-42C5-CD09-0C4D-58A319349A4E}"/>
              </a:ext>
            </a:extLst>
          </p:cNvPr>
          <p:cNvSpPr txBox="1"/>
          <p:nvPr/>
        </p:nvSpPr>
        <p:spPr>
          <a:xfrm>
            <a:off x="608162" y="2609706"/>
            <a:ext cx="7272808" cy="3377393"/>
          </a:xfrm>
          <a:prstGeom prst="rect">
            <a:avLst/>
          </a:prstGeom>
          <a:solidFill>
            <a:srgbClr val="F79646">
              <a:lumMod val="20000"/>
              <a:lumOff val="80000"/>
            </a:srgbClr>
          </a:solidFill>
          <a:ln w="28575">
            <a:noFill/>
          </a:ln>
        </p:spPr>
        <p:txBody>
          <a:bodyPr vert="horz" wrap="square" lIns="91440" tIns="45720" rIns="91440" bIns="45720" rtlCol="0" anchor="ctr">
            <a:normAutofit lnSpcReduction="10000"/>
          </a:bodyPr>
          <a:lstStyle>
            <a:defPPr>
              <a:defRPr lang="ko-KR"/>
            </a:defPPr>
            <a:lvl1pPr lvl="0" latinLnBrk="0">
              <a:defRPr sz="1600" kern="0" spc="-15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it-IT" altLang="ko-KR" sz="1400" spc="0" dirty="0"/>
              <a:t>import matplotlib.pyplot as plt</a:t>
            </a:r>
          </a:p>
          <a:p>
            <a:pPr>
              <a:lnSpc>
                <a:spcPct val="150000"/>
              </a:lnSpc>
            </a:pPr>
            <a:r>
              <a:rPr lang="it-IT" altLang="ko-KR" sz="1400" spc="0" dirty="0" smtClean="0">
                <a:solidFill>
                  <a:srgbClr val="008000"/>
                </a:solidFill>
              </a:rPr>
              <a:t>#</a:t>
            </a:r>
            <a:r>
              <a:rPr lang="ko-KR" altLang="en-US" sz="1400" spc="0" dirty="0">
                <a:solidFill>
                  <a:srgbClr val="008000"/>
                </a:solidFill>
              </a:rPr>
              <a:t>데이터 추가하기</a:t>
            </a:r>
          </a:p>
          <a:p>
            <a:pPr>
              <a:lnSpc>
                <a:spcPct val="150000"/>
              </a:lnSpc>
            </a:pPr>
            <a:r>
              <a:rPr lang="it-IT" altLang="ko-KR" sz="1400" spc="0" dirty="0"/>
              <a:t>engListening = [30, 60, 90, 31, 32, 69, 92, 99]</a:t>
            </a:r>
          </a:p>
          <a:p>
            <a:pPr>
              <a:lnSpc>
                <a:spcPct val="150000"/>
              </a:lnSpc>
            </a:pPr>
            <a:r>
              <a:rPr lang="it-IT" altLang="ko-KR" sz="1400" spc="0" dirty="0"/>
              <a:t>engScore = [70, 80, 90, 70, 71, 85, 90, 92]</a:t>
            </a:r>
          </a:p>
          <a:p>
            <a:pPr>
              <a:lnSpc>
                <a:spcPct val="150000"/>
              </a:lnSpc>
            </a:pPr>
            <a:r>
              <a:rPr lang="it-IT" altLang="ko-KR" sz="1400" spc="0" dirty="0"/>
              <a:t>data2 = {'engListening':engListening, 'engScore':engScore}</a:t>
            </a:r>
          </a:p>
          <a:p>
            <a:pPr>
              <a:lnSpc>
                <a:spcPct val="150000"/>
              </a:lnSpc>
            </a:pPr>
            <a:r>
              <a:rPr lang="it-IT" altLang="ko-KR" sz="1400" spc="0" dirty="0"/>
              <a:t>df2 = pd.DataFrame(data2)</a:t>
            </a:r>
          </a:p>
          <a:p>
            <a:pPr>
              <a:lnSpc>
                <a:spcPct val="150000"/>
              </a:lnSpc>
            </a:pPr>
            <a:r>
              <a:rPr lang="it-IT" altLang="ko-KR" sz="1400" spc="0" dirty="0" smtClean="0">
                <a:solidFill>
                  <a:srgbClr val="008000"/>
                </a:solidFill>
              </a:rPr>
              <a:t>#</a:t>
            </a:r>
            <a:r>
              <a:rPr lang="ko-KR" altLang="en-US" sz="1400" spc="0" dirty="0">
                <a:solidFill>
                  <a:srgbClr val="008000"/>
                </a:solidFill>
              </a:rPr>
              <a:t>산점도 그래프의 </a:t>
            </a:r>
            <a:r>
              <a:rPr lang="it-IT" altLang="ko-KR" sz="1400" spc="0" dirty="0">
                <a:solidFill>
                  <a:srgbClr val="008000"/>
                </a:solidFill>
              </a:rPr>
              <a:t>x</a:t>
            </a:r>
            <a:r>
              <a:rPr lang="ko-KR" altLang="en-US" sz="1400" spc="0" dirty="0">
                <a:solidFill>
                  <a:srgbClr val="008000"/>
                </a:solidFill>
              </a:rPr>
              <a:t>좌표와 </a:t>
            </a:r>
            <a:r>
              <a:rPr lang="it-IT" altLang="ko-KR" sz="1400" spc="0" dirty="0">
                <a:solidFill>
                  <a:srgbClr val="008000"/>
                </a:solidFill>
              </a:rPr>
              <a:t>y</a:t>
            </a:r>
            <a:r>
              <a:rPr lang="ko-KR" altLang="en-US" sz="1400" spc="0" dirty="0">
                <a:solidFill>
                  <a:srgbClr val="008000"/>
                </a:solidFill>
              </a:rPr>
              <a:t>좌표 설정하기</a:t>
            </a:r>
          </a:p>
          <a:p>
            <a:pPr>
              <a:lnSpc>
                <a:spcPct val="150000"/>
              </a:lnSpc>
            </a:pPr>
            <a:r>
              <a:rPr lang="it-IT" altLang="ko-KR" sz="1400" spc="0" dirty="0"/>
              <a:t>plt.scatter(df2['engListening'], df2['engScore'])</a:t>
            </a:r>
          </a:p>
          <a:p>
            <a:pPr>
              <a:lnSpc>
                <a:spcPct val="150000"/>
              </a:lnSpc>
            </a:pPr>
            <a:r>
              <a:rPr lang="it-IT" altLang="ko-KR" sz="1400" spc="0" dirty="0"/>
              <a:t>plt.show</a:t>
            </a:r>
            <a:r>
              <a:rPr lang="it-IT" altLang="ko-KR" sz="1400" spc="0" dirty="0" smtClean="0"/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400" spc="0" dirty="0" err="1"/>
              <a:t>coef</a:t>
            </a:r>
            <a:r>
              <a:rPr lang="en-US" altLang="ko-KR" sz="1400" spc="0" dirty="0"/>
              <a:t> = df2.corr(method='</a:t>
            </a:r>
            <a:r>
              <a:rPr lang="en-US" altLang="ko-KR" sz="1400" spc="0" dirty="0" err="1"/>
              <a:t>pearson</a:t>
            </a:r>
            <a:r>
              <a:rPr lang="en-US" altLang="ko-KR" sz="1400" spc="0" dirty="0"/>
              <a:t>')</a:t>
            </a:r>
          </a:p>
          <a:p>
            <a:pPr>
              <a:lnSpc>
                <a:spcPct val="150000"/>
              </a:lnSpc>
            </a:pPr>
            <a:r>
              <a:rPr lang="en-US" altLang="ko-KR" sz="1400" spc="0" dirty="0"/>
              <a:t>print(</a:t>
            </a:r>
            <a:r>
              <a:rPr lang="en-US" altLang="ko-KR" sz="1400" spc="0" dirty="0" err="1"/>
              <a:t>coef</a:t>
            </a:r>
            <a:r>
              <a:rPr lang="en-US" altLang="ko-KR" sz="1400" spc="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9DB97-29D9-D6C3-4A7D-1D211FD4D242}"/>
              </a:ext>
            </a:extLst>
          </p:cNvPr>
          <p:cNvSpPr txBox="1"/>
          <p:nvPr/>
        </p:nvSpPr>
        <p:spPr>
          <a:xfrm>
            <a:off x="7248128" y="2322051"/>
            <a:ext cx="3312368" cy="2213898"/>
          </a:xfrm>
          <a:prstGeom prst="rect">
            <a:avLst/>
          </a:prstGeom>
          <a:solidFill>
            <a:schemeClr val="bg1"/>
          </a:solidFill>
          <a:ln w="28575">
            <a:solidFill>
              <a:srgbClr val="F79646">
                <a:lumMod val="75000"/>
              </a:srgbClr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lvl="0" latinLnBrk="0">
              <a:lnSpc>
                <a:spcPct val="150000"/>
              </a:lnSpc>
            </a:pPr>
            <a:endParaRPr kumimoji="1" lang="ko-KR" altLang="en-US" sz="12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8" name="그림 17" descr="스크린샷, 텍스트, 디스플레이, 직사각형이(가) 표시된 사진&#10;&#10;자동 생성된 설명">
            <a:extLst>
              <a:ext uri="{FF2B5EF4-FFF2-40B4-BE49-F238E27FC236}">
                <a16:creationId xmlns:a16="http://schemas.microsoft.com/office/drawing/2014/main" id="{0C90503C-2788-EB6F-D3E8-11ABCC72C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511" y="2364207"/>
            <a:ext cx="3181083" cy="21658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D79DB97-29D9-D6C3-4A7D-1D211FD4D242}"/>
              </a:ext>
            </a:extLst>
          </p:cNvPr>
          <p:cNvSpPr txBox="1"/>
          <p:nvPr/>
        </p:nvSpPr>
        <p:spPr>
          <a:xfrm>
            <a:off x="6769997" y="5246618"/>
            <a:ext cx="4544179" cy="1028136"/>
          </a:xfrm>
          <a:prstGeom prst="rect">
            <a:avLst/>
          </a:prstGeom>
          <a:solidFill>
            <a:schemeClr val="bg1"/>
          </a:solidFill>
          <a:ln w="28575">
            <a:solidFill>
              <a:srgbClr val="F79646">
                <a:lumMod val="75000"/>
              </a:srgbClr>
            </a:solidFill>
          </a:ln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pPr lvl="0" latinLnBrk="0">
              <a:lnSpc>
                <a:spcPct val="150000"/>
              </a:lnSpc>
            </a:pPr>
            <a:r>
              <a:rPr kumimoji="1" lang="en-US" altLang="ko-KR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	  </a:t>
            </a:r>
            <a:r>
              <a:rPr kumimoji="1" lang="en-US" altLang="ko-KR" sz="16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engListening</a:t>
            </a:r>
            <a:r>
              <a:rPr kumimoji="1" lang="en-US" altLang="ko-KR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ko-KR" sz="16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engScore</a:t>
            </a:r>
            <a:endParaRPr kumimoji="1" lang="en-US" altLang="ko-KR" sz="16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latinLnBrk="0">
              <a:lnSpc>
                <a:spcPct val="150000"/>
              </a:lnSpc>
            </a:pPr>
            <a:r>
              <a:rPr kumimoji="1" lang="en-US" altLang="ko-KR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engListening   1.000000   0.995829</a:t>
            </a:r>
          </a:p>
          <a:p>
            <a:pPr lvl="0" latinLnBrk="0">
              <a:lnSpc>
                <a:spcPct val="150000"/>
              </a:lnSpc>
            </a:pPr>
            <a:r>
              <a:rPr kumimoji="1" lang="en-US" altLang="ko-KR" sz="16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engScore</a:t>
            </a:r>
            <a:r>
              <a:rPr kumimoji="1" lang="en-US" altLang="ko-KR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       0.995829   1.000000</a:t>
            </a:r>
            <a:endParaRPr kumimoji="1" lang="ko-KR" altLang="en-US" sz="16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6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이해를 위한 탐색과 시각화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08162" y="1013487"/>
            <a:ext cx="10094294" cy="39389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Font typeface="시스템 서체"/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3.4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중간 주택 가격의 상관관계 조사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08162" y="1558207"/>
            <a:ext cx="7288929" cy="5556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corr_matrix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housing.drop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(columns=['</a:t>
            </a: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ocean_proximity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']).</a:t>
            </a: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corr</a:t>
            </a:r>
            <a:r>
              <a:rPr lang="en-US" altLang="ko-KR" sz="1600" dirty="0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15" y="2466514"/>
            <a:ext cx="11181608" cy="323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7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이해를 위한 탐색과 시각화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08163" y="1045029"/>
            <a:ext cx="4724098" cy="36235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Font typeface="시스템 서체"/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3.4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중간 주택 가격의 상관관계 조사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7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08162" y="1436584"/>
            <a:ext cx="8666467" cy="36798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산점도</a:t>
            </a:r>
            <a:r>
              <a:rPr lang="ko-KR" altLang="en-US" sz="1600" dirty="0" smtClean="0">
                <a:solidFill>
                  <a:schemeClr val="bg1"/>
                </a:solidFill>
              </a:rPr>
              <a:t> 그래프를 이용한 상관관계 조사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pd.plotting.scatter_matrix</a:t>
            </a:r>
            <a:r>
              <a:rPr lang="en-US" altLang="ko-KR" sz="1600" dirty="0" smtClean="0">
                <a:solidFill>
                  <a:schemeClr val="bg1"/>
                </a:solidFill>
              </a:rPr>
              <a:t>()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08162" y="1804572"/>
            <a:ext cx="10982155" cy="406184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scatter_matrix</a:t>
            </a:r>
            <a:r>
              <a:rPr lang="en-US" altLang="ko-KR" dirty="0"/>
              <a:t>() </a:t>
            </a:r>
            <a:r>
              <a:rPr lang="ko-KR" altLang="en-US" dirty="0"/>
              <a:t>함수는 </a:t>
            </a:r>
            <a:r>
              <a:rPr lang="en-US" altLang="ko-KR" dirty="0"/>
              <a:t>pandas</a:t>
            </a:r>
            <a:r>
              <a:rPr lang="ko-KR" altLang="en-US" dirty="0"/>
              <a:t>와 </a:t>
            </a:r>
            <a:r>
              <a:rPr lang="en-US" altLang="ko-KR" dirty="0" err="1"/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라이브러리의 일부로 제공되는 함수로</a:t>
            </a:r>
            <a:r>
              <a:rPr lang="en-US" altLang="ko-KR" dirty="0"/>
              <a:t>, </a:t>
            </a:r>
            <a:r>
              <a:rPr lang="ko-KR" altLang="en-US" dirty="0"/>
              <a:t>데이터프레임</a:t>
            </a:r>
            <a:r>
              <a:rPr lang="en-US" altLang="ko-KR" dirty="0"/>
              <a:t>(</a:t>
            </a:r>
            <a:r>
              <a:rPr lang="en-US" altLang="ko-KR" dirty="0" err="1"/>
              <a:t>DataFrame</a:t>
            </a:r>
            <a:r>
              <a:rPr lang="en-US" altLang="ko-KR" dirty="0"/>
              <a:t>)</a:t>
            </a:r>
            <a:r>
              <a:rPr lang="ko-KR" altLang="en-US" dirty="0"/>
              <a:t>의 열 간 </a:t>
            </a:r>
            <a:r>
              <a:rPr lang="ko-KR" altLang="en-US" dirty="0" err="1"/>
              <a:t>산점도</a:t>
            </a:r>
            <a:r>
              <a:rPr lang="en-US" altLang="ko-KR" dirty="0"/>
              <a:t>(scatter plot) </a:t>
            </a:r>
            <a:r>
              <a:rPr lang="ko-KR" altLang="en-US" dirty="0"/>
              <a:t>행렬을 생성하는 데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/>
              <a:t>사용법</a:t>
            </a:r>
            <a:r>
              <a:rPr lang="en-US" altLang="ko-KR" dirty="0"/>
              <a:t>: </a:t>
            </a:r>
            <a:r>
              <a:rPr lang="en-US" altLang="ko-KR" dirty="0" err="1"/>
              <a:t>pd.plotting.scatter_matrix</a:t>
            </a:r>
            <a:r>
              <a:rPr lang="en-US" altLang="ko-KR" dirty="0"/>
              <a:t>(frame, alpha=0.5, </a:t>
            </a:r>
            <a:r>
              <a:rPr lang="en-US" altLang="ko-KR" dirty="0" err="1"/>
              <a:t>figsize</a:t>
            </a:r>
            <a:r>
              <a:rPr lang="en-US" altLang="ko-KR" dirty="0"/>
              <a:t>=None, diagonal='</a:t>
            </a:r>
            <a:r>
              <a:rPr lang="en-US" altLang="ko-KR" dirty="0" err="1"/>
              <a:t>hist</a:t>
            </a:r>
            <a:r>
              <a:rPr lang="en-US" altLang="ko-KR" dirty="0"/>
              <a:t>', marker='o', grid=False)</a:t>
            </a:r>
          </a:p>
          <a:p>
            <a:pPr lvl="2"/>
            <a:r>
              <a:rPr lang="en-US" altLang="ko-KR" dirty="0"/>
              <a:t>frame: </a:t>
            </a:r>
            <a:r>
              <a:rPr lang="ko-KR" altLang="en-US" dirty="0"/>
              <a:t>분석할 데이터프레임을 </a:t>
            </a:r>
            <a:r>
              <a:rPr lang="ko-KR" altLang="en-US" dirty="0" smtClean="0"/>
              <a:t>지정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en-US" altLang="ko-KR" dirty="0"/>
              <a:t>alpha (</a:t>
            </a:r>
            <a:r>
              <a:rPr lang="ko-KR" altLang="en-US" dirty="0"/>
              <a:t>기본값</a:t>
            </a:r>
            <a:r>
              <a:rPr lang="en-US" altLang="ko-KR" dirty="0"/>
              <a:t>: 0.5): </a:t>
            </a:r>
            <a:r>
              <a:rPr lang="ko-KR" altLang="en-US" dirty="0" err="1"/>
              <a:t>산점도</a:t>
            </a:r>
            <a:r>
              <a:rPr lang="ko-KR" altLang="en-US" dirty="0"/>
              <a:t> 포인트의 투명도</a:t>
            </a:r>
            <a:r>
              <a:rPr lang="en-US" altLang="ko-KR" dirty="0"/>
              <a:t>(0</a:t>
            </a:r>
            <a:r>
              <a:rPr lang="ko-KR" altLang="en-US" dirty="0"/>
              <a:t>에서 </a:t>
            </a:r>
            <a:r>
              <a:rPr lang="en-US" altLang="ko-KR" dirty="0"/>
              <a:t>1 </a:t>
            </a:r>
            <a:r>
              <a:rPr lang="ko-KR" altLang="en-US" dirty="0"/>
              <a:t>사이의 값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smtClean="0"/>
              <a:t>설정</a:t>
            </a:r>
            <a:endParaRPr lang="en-US" altLang="ko-KR" dirty="0"/>
          </a:p>
          <a:p>
            <a:pPr lvl="2"/>
            <a:r>
              <a:rPr lang="en-US" altLang="ko-KR" dirty="0" err="1"/>
              <a:t>figsize</a:t>
            </a:r>
            <a:r>
              <a:rPr lang="en-US" altLang="ko-KR" dirty="0"/>
              <a:t>: </a:t>
            </a:r>
            <a:r>
              <a:rPr lang="ko-KR" altLang="en-US" dirty="0"/>
              <a:t>생성된 플롯의 크기를 설정합니다</a:t>
            </a:r>
            <a:r>
              <a:rPr lang="en-US" altLang="ko-KR" dirty="0"/>
              <a:t>. </a:t>
            </a:r>
            <a:r>
              <a:rPr lang="ko-KR" altLang="en-US" dirty="0"/>
              <a:t>기본적으로는 </a:t>
            </a:r>
            <a:r>
              <a:rPr lang="en-US" altLang="ko-KR" dirty="0"/>
              <a:t>None</a:t>
            </a:r>
            <a:r>
              <a:rPr lang="ko-KR" altLang="en-US" dirty="0"/>
              <a:t>으로 설정되며</a:t>
            </a:r>
            <a:r>
              <a:rPr lang="en-US" altLang="ko-KR" dirty="0"/>
              <a:t>, </a:t>
            </a:r>
            <a:r>
              <a:rPr lang="ko-KR" altLang="en-US" dirty="0"/>
              <a:t>이 경우 기본 크기가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en-US" altLang="ko-KR" dirty="0"/>
              <a:t>diagonal (</a:t>
            </a:r>
            <a:r>
              <a:rPr lang="ko-KR" altLang="en-US" dirty="0"/>
              <a:t>기본값</a:t>
            </a:r>
            <a:r>
              <a:rPr lang="en-US" altLang="ko-KR" dirty="0"/>
              <a:t>: '</a:t>
            </a:r>
            <a:r>
              <a:rPr lang="en-US" altLang="ko-KR" dirty="0" err="1"/>
              <a:t>hist</a:t>
            </a:r>
            <a:r>
              <a:rPr lang="en-US" altLang="ko-KR" dirty="0"/>
              <a:t>'): </a:t>
            </a:r>
            <a:r>
              <a:rPr lang="ko-KR" altLang="en-US" dirty="0"/>
              <a:t>주 대각선에 표시할 그래프 유형을 설정합니다</a:t>
            </a:r>
            <a:r>
              <a:rPr lang="en-US" altLang="ko-KR" dirty="0"/>
              <a:t>. '</a:t>
            </a:r>
            <a:r>
              <a:rPr lang="en-US" altLang="ko-KR" dirty="0" err="1"/>
              <a:t>hist</a:t>
            </a:r>
            <a:r>
              <a:rPr lang="en-US" altLang="ko-KR" dirty="0"/>
              <a:t>'</a:t>
            </a:r>
            <a:r>
              <a:rPr lang="ko-KR" altLang="en-US" dirty="0"/>
              <a:t>는 히스토그램을</a:t>
            </a:r>
            <a:r>
              <a:rPr lang="en-US" altLang="ko-KR" dirty="0"/>
              <a:t>, '</a:t>
            </a:r>
            <a:r>
              <a:rPr lang="en-US" altLang="ko-KR" dirty="0" err="1"/>
              <a:t>kde</a:t>
            </a:r>
            <a:r>
              <a:rPr lang="en-US" altLang="ko-KR" dirty="0"/>
              <a:t>'</a:t>
            </a:r>
            <a:r>
              <a:rPr lang="ko-KR" altLang="en-US" dirty="0"/>
              <a:t>는 커널 밀도 추정을</a:t>
            </a:r>
            <a:r>
              <a:rPr lang="en-US" altLang="ko-KR" dirty="0"/>
              <a:t>, 'None'</a:t>
            </a:r>
            <a:r>
              <a:rPr lang="ko-KR" altLang="en-US" dirty="0"/>
              <a:t>은 아무것도 표시하지 않음을 </a:t>
            </a:r>
            <a:r>
              <a:rPr lang="ko-KR" altLang="en-US" dirty="0" smtClean="0"/>
              <a:t>나타낸다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marker (</a:t>
            </a:r>
            <a:r>
              <a:rPr lang="ko-KR" altLang="en-US" dirty="0"/>
              <a:t>기본값</a:t>
            </a:r>
            <a:r>
              <a:rPr lang="en-US" altLang="ko-KR" dirty="0"/>
              <a:t>: 'o'): </a:t>
            </a:r>
            <a:r>
              <a:rPr lang="ko-KR" altLang="en-US" dirty="0"/>
              <a:t>포인트의 </a:t>
            </a:r>
            <a:r>
              <a:rPr lang="ko-KR" altLang="en-US" dirty="0" err="1"/>
              <a:t>마커</a:t>
            </a:r>
            <a:r>
              <a:rPr lang="ko-KR" altLang="en-US" dirty="0"/>
              <a:t> 스타일을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en-US" altLang="ko-KR" dirty="0"/>
              <a:t>grid (</a:t>
            </a:r>
            <a:r>
              <a:rPr lang="ko-KR" altLang="en-US" dirty="0"/>
              <a:t>기본값</a:t>
            </a:r>
            <a:r>
              <a:rPr lang="en-US" altLang="ko-KR" dirty="0"/>
              <a:t>: False): </a:t>
            </a:r>
            <a:r>
              <a:rPr lang="ko-KR" altLang="en-US" dirty="0"/>
              <a:t>그리드 표시 여부를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007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이해를 위한 탐색과 시각화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08162" y="1013487"/>
            <a:ext cx="10094294" cy="39389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Font typeface="시스템 서체"/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3.4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중간 주택 가격의 상관관계 조사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08162" y="1558207"/>
            <a:ext cx="7288929" cy="16837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from </a:t>
            </a: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pandas.plotting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import </a:t>
            </a: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scatter_matrix</a:t>
            </a:r>
            <a:endParaRPr lang="en-US" altLang="ko-KR" sz="16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attributes = ["</a:t>
            </a: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median_house_value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", "</a:t>
            </a: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median_income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", "</a:t>
            </a: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total_rooms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",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housing_median_age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"]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scatter_matrix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(housing[attributes], </a:t>
            </a: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figsize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=(12, 8))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plt.show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US" altLang="ko-KR" sz="1600" dirty="0" smtClean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641" y="2393207"/>
            <a:ext cx="6394368" cy="42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이해를 위한 탐색과 시각화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08162" y="1013487"/>
            <a:ext cx="10094294" cy="39389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Font typeface="시스템 서체"/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3.4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중간 주택 가격의 상관관계 조사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08162" y="1407382"/>
            <a:ext cx="10094294" cy="4807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housing.plot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(kind="scatter", x="</a:t>
            </a: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median_income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", y="</a:t>
            </a: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median_house_value</a:t>
            </a:r>
            <a:r>
              <a:rPr lang="en-US" altLang="ko-KR" sz="1600" dirty="0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", alpha=0.1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grid=True)</a:t>
            </a:r>
            <a:endParaRPr lang="en-US" altLang="ko-KR" sz="1600" dirty="0" smtClean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223" y="208317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4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8935" y="1498275"/>
            <a:ext cx="11046173" cy="4559625"/>
          </a:xfrm>
          <a:ln>
            <a:solidFill>
              <a:srgbClr val="0070C0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머신러닝을 배울 때는 인공 데이터셋이 아닌 실제 데이터로 실험해보는 것이 가장 </a:t>
            </a:r>
            <a:r>
              <a:rPr lang="ko-KR" altLang="en-US" dirty="0" smtClean="0"/>
              <a:t>좋음</a:t>
            </a:r>
            <a:endParaRPr lang="en-US" altLang="ko-KR" dirty="0"/>
          </a:p>
          <a:p>
            <a:pPr lvl="1"/>
            <a:r>
              <a:rPr lang="ko-KR" altLang="en-US" dirty="0"/>
              <a:t>유명한 공개 데이터 저장소</a:t>
            </a:r>
          </a:p>
          <a:p>
            <a:pPr lvl="2"/>
            <a:r>
              <a:rPr lang="en-US" altLang="ko-KR" dirty="0" smtClean="0"/>
              <a:t>OpenML.org</a:t>
            </a:r>
          </a:p>
          <a:p>
            <a:pPr lvl="2"/>
            <a:r>
              <a:rPr lang="en-US" altLang="ko-KR" dirty="0" smtClean="0"/>
              <a:t>UC </a:t>
            </a:r>
            <a:r>
              <a:rPr lang="ko-KR" altLang="en-US" dirty="0"/>
              <a:t>얼바인</a:t>
            </a:r>
            <a:r>
              <a:rPr lang="en-US" altLang="ko-KR" dirty="0"/>
              <a:t>Irvine </a:t>
            </a:r>
            <a:r>
              <a:rPr lang="ko-KR" altLang="en-US" dirty="0"/>
              <a:t>머신러닝 저장소</a:t>
            </a:r>
            <a:r>
              <a:rPr lang="en-US" altLang="ko-KR" dirty="0"/>
              <a:t>(http://archive.ics.uci.edu/ml)</a:t>
            </a:r>
          </a:p>
          <a:p>
            <a:pPr lvl="2"/>
            <a:r>
              <a:rPr lang="ko-KR" altLang="en-US" dirty="0"/>
              <a:t>캐글</a:t>
            </a:r>
            <a:r>
              <a:rPr lang="en-US" altLang="ko-KR" dirty="0"/>
              <a:t>Kaggle </a:t>
            </a:r>
            <a:r>
              <a:rPr lang="ko-KR" altLang="en-US" dirty="0"/>
              <a:t>데이터셋</a:t>
            </a:r>
            <a:r>
              <a:rPr lang="en-US" altLang="ko-KR" dirty="0"/>
              <a:t>(http://www.kaggle.com/datasets)</a:t>
            </a:r>
          </a:p>
          <a:p>
            <a:pPr lvl="2"/>
            <a:r>
              <a:rPr lang="ko-KR" altLang="en-US" dirty="0"/>
              <a:t>아마존 </a:t>
            </a:r>
            <a:r>
              <a:rPr lang="en-US" altLang="ko-KR" dirty="0"/>
              <a:t>AWS </a:t>
            </a:r>
            <a:r>
              <a:rPr lang="ko-KR" altLang="en-US" dirty="0"/>
              <a:t>데이터셋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https://registry.opendata.aws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PapersWithCode.com</a:t>
            </a:r>
          </a:p>
          <a:p>
            <a:pPr lvl="2"/>
            <a:r>
              <a:rPr lang="en-US" altLang="ko-KR" dirty="0" err="1"/>
              <a:t>TensorFlow</a:t>
            </a:r>
            <a:r>
              <a:rPr lang="en-US" altLang="ko-KR" dirty="0"/>
              <a:t> datasets</a:t>
            </a:r>
          </a:p>
          <a:p>
            <a:pPr lvl="1"/>
            <a:r>
              <a:rPr lang="ko-KR" altLang="en-US" dirty="0"/>
              <a:t>메타 포털</a:t>
            </a:r>
            <a:r>
              <a:rPr lang="en-US" altLang="ko-KR" dirty="0"/>
              <a:t>(</a:t>
            </a:r>
            <a:r>
              <a:rPr lang="ko-KR" altLang="en-US" dirty="0"/>
              <a:t>공개 데이터 저장소가 나열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데이터 포털</a:t>
            </a:r>
            <a:r>
              <a:rPr lang="en-US" altLang="ko-KR" dirty="0"/>
              <a:t>Data Portals(http://dataportals.org)</a:t>
            </a:r>
          </a:p>
          <a:p>
            <a:pPr lvl="2"/>
            <a:r>
              <a:rPr lang="ko-KR" altLang="en-US" dirty="0"/>
              <a:t>오픈 데이터 모니터</a:t>
            </a:r>
            <a:r>
              <a:rPr lang="en-US" altLang="ko-KR" dirty="0"/>
              <a:t>Open Data Monitor(http://opendatamonitor.eu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/>
              <a:t>인기 있는 공개 데이터 저장소가 나열되어 있는 다른 페이지</a:t>
            </a:r>
          </a:p>
          <a:p>
            <a:pPr lvl="2"/>
            <a:r>
              <a:rPr lang="ko-KR" altLang="en-US" dirty="0"/>
              <a:t>위키백과 머신러닝 데이터셋 목록</a:t>
            </a:r>
            <a:r>
              <a:rPr lang="en-US" altLang="ko-KR" dirty="0"/>
              <a:t>(https://en.wikipedia.org/wiki/List_of_datasets_for_machine-learning_research)</a:t>
            </a:r>
          </a:p>
          <a:p>
            <a:pPr lvl="2"/>
            <a:r>
              <a:rPr lang="en-US" altLang="ko-KR" dirty="0"/>
              <a:t>Quora.com(https://homl.info/10)</a:t>
            </a:r>
          </a:p>
          <a:p>
            <a:pPr lvl="2"/>
            <a:r>
              <a:rPr lang="ko-KR" altLang="en-US" dirty="0"/>
              <a:t>데이터셋 서브레딧</a:t>
            </a:r>
            <a:r>
              <a:rPr lang="en-US" altLang="ko-KR" dirty="0"/>
              <a:t>subreddit(http://www.reddit.com/r/datasets)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82154" y="6574971"/>
            <a:ext cx="4114800" cy="216052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머신러닝 </a:t>
            </a:r>
            <a:r>
              <a:rPr lang="en-US" altLang="ko-KR" b="1" dirty="0"/>
              <a:t>(2</a:t>
            </a:r>
            <a:r>
              <a:rPr lang="ko-KR" altLang="en-US" b="1" dirty="0"/>
              <a:t>판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08935" y="1068839"/>
            <a:ext cx="4913976" cy="357539"/>
          </a:xfrm>
          <a:prstGeom prst="rect">
            <a:avLst/>
          </a:prstGeom>
          <a:solidFill>
            <a:srgbClr val="0070C0"/>
          </a:solidFill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None/>
            </a:pPr>
            <a:r>
              <a:rPr lang="ko-KR" altLang="en-US" b="1" dirty="0" smtClean="0">
                <a:solidFill>
                  <a:schemeClr val="bg1"/>
                </a:solidFill>
              </a:rPr>
              <a:t>공개 </a:t>
            </a:r>
            <a:r>
              <a:rPr lang="ko-KR" altLang="en-US" b="1" dirty="0" err="1">
                <a:solidFill>
                  <a:schemeClr val="bg1"/>
                </a:solidFill>
              </a:rPr>
              <a:t>데이터셋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</a:p>
          <a:p>
            <a:pPr lvl="1"/>
            <a:endParaRPr lang="en-US" altLang="ko-KR" dirty="0" smtClean="0">
              <a:solidFill>
                <a:schemeClr val="bg1"/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8228E8E3-0E6B-F440-8FD7-C16EDF946578}"/>
              </a:ext>
            </a:extLst>
          </p:cNvPr>
          <p:cNvSpPr txBox="1">
            <a:spLocks/>
          </p:cNvSpPr>
          <p:nvPr/>
        </p:nvSpPr>
        <p:spPr>
          <a:xfrm>
            <a:off x="691375" y="114299"/>
            <a:ext cx="7677710" cy="5195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머신러닝</a:t>
            </a:r>
            <a:r>
              <a:rPr lang="ko-KR" altLang="en-US" sz="32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 프로젝트 개요</a:t>
            </a:r>
            <a:endParaRPr lang="ko-KR" altLang="en-US" sz="32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6217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이해를 위한 탐색과 시각화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08162" y="1013487"/>
            <a:ext cx="10094294" cy="39389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180000" tIns="45720" rIns="91440" bIns="45720" rtlCol="0" anchor="ctr" anchorCtr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Font typeface="시스템 서체"/>
              <a:buNone/>
            </a:pPr>
            <a:r>
              <a:rPr lang="en-US" altLang="ko-KR" sz="1800" b="1" dirty="0" smtClean="0">
                <a:solidFill>
                  <a:schemeClr val="bg1"/>
                </a:solidFill>
              </a:rPr>
              <a:t>3.5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특성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조합으로 실험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7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08162" y="1407382"/>
            <a:ext cx="6180565" cy="16775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 anchorCtr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housing["</a:t>
            </a: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rooms_per_house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"] = housing["</a:t>
            </a: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total_rooms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"] / housing["households"]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housing["</a:t>
            </a: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bedrooms_ratio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"] = housing["</a:t>
            </a: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total_bedrooms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"] / housing["</a:t>
            </a: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total_rooms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"]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housing["</a:t>
            </a: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people_per_house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"] = housing["population"] / housing["households</a:t>
            </a:r>
            <a:r>
              <a:rPr lang="en-US" altLang="ko-KR" sz="1600" dirty="0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"]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corr_matrix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housing.corr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ko-KR" sz="1600" dirty="0" err="1" smtClean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corr_matrix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["</a:t>
            </a: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median_house_value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"].</a:t>
            </a:r>
            <a:r>
              <a:rPr lang="en-US" altLang="ko-KR" sz="1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sort_values</a:t>
            </a:r>
            <a:r>
              <a:rPr lang="en-US" altLang="ko-KR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(ascending=False)</a:t>
            </a:r>
            <a:endParaRPr lang="en-US" altLang="ko-KR" sz="1600" dirty="0" smtClean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58110" y="3321553"/>
            <a:ext cx="6096000" cy="2615046"/>
          </a:xfrm>
          <a:prstGeom prst="rect">
            <a:avLst/>
          </a:prstGeom>
        </p:spPr>
        <p:txBody>
          <a:bodyPr anchor="ctr" anchorCtr="0">
            <a:normAutofit fontScale="85000" lnSpcReduction="20000"/>
          </a:bodyPr>
          <a:lstStyle/>
          <a:p>
            <a:r>
              <a:rPr lang="en-US" altLang="ko-KR" dirty="0" err="1"/>
              <a:t>median_house_value</a:t>
            </a:r>
            <a:r>
              <a:rPr lang="en-US" altLang="ko-KR" dirty="0"/>
              <a:t>  </a:t>
            </a:r>
            <a:r>
              <a:rPr lang="en-US" altLang="ko-KR" dirty="0" smtClean="0"/>
              <a:t>	1.000000</a:t>
            </a:r>
            <a:endParaRPr lang="en-US" altLang="ko-KR" dirty="0"/>
          </a:p>
          <a:p>
            <a:r>
              <a:rPr lang="en-US" altLang="ko-KR" dirty="0" err="1"/>
              <a:t>median_income</a:t>
            </a:r>
            <a:r>
              <a:rPr lang="en-US" altLang="ko-KR" dirty="0"/>
              <a:t>       </a:t>
            </a:r>
            <a:r>
              <a:rPr lang="en-US" altLang="ko-KR" dirty="0" smtClean="0"/>
              <a:t>	0.688380</a:t>
            </a:r>
            <a:endParaRPr lang="en-US" altLang="ko-KR" dirty="0"/>
          </a:p>
          <a:p>
            <a:r>
              <a:rPr lang="en-US" altLang="ko-KR" dirty="0" err="1"/>
              <a:t>rooms_per_house</a:t>
            </a:r>
            <a:r>
              <a:rPr lang="en-US" altLang="ko-KR" dirty="0"/>
              <a:t>    </a:t>
            </a:r>
            <a:r>
              <a:rPr lang="en-US" altLang="ko-KR" dirty="0" smtClean="0"/>
              <a:t>	0.143663</a:t>
            </a:r>
            <a:endParaRPr lang="en-US" altLang="ko-KR" dirty="0"/>
          </a:p>
          <a:p>
            <a:r>
              <a:rPr lang="en-US" altLang="ko-KR" dirty="0" err="1"/>
              <a:t>total_rooms</a:t>
            </a:r>
            <a:r>
              <a:rPr lang="en-US" altLang="ko-KR" dirty="0"/>
              <a:t>          </a:t>
            </a:r>
            <a:r>
              <a:rPr lang="en-US" altLang="ko-KR" dirty="0" smtClean="0"/>
              <a:t>		0.137455</a:t>
            </a:r>
            <a:endParaRPr lang="en-US" altLang="ko-KR" dirty="0"/>
          </a:p>
          <a:p>
            <a:r>
              <a:rPr lang="en-US" altLang="ko-KR" dirty="0" err="1"/>
              <a:t>housing_median_age</a:t>
            </a:r>
            <a:r>
              <a:rPr lang="en-US" altLang="ko-KR" dirty="0"/>
              <a:t> </a:t>
            </a:r>
            <a:r>
              <a:rPr lang="en-US" altLang="ko-KR" dirty="0" smtClean="0"/>
              <a:t>	0.102175</a:t>
            </a:r>
            <a:endParaRPr lang="en-US" altLang="ko-KR" dirty="0"/>
          </a:p>
          <a:p>
            <a:r>
              <a:rPr lang="en-US" altLang="ko-KR" dirty="0"/>
              <a:t>households     </a:t>
            </a:r>
            <a:r>
              <a:rPr lang="en-US" altLang="ko-KR" dirty="0" smtClean="0"/>
              <a:t>		0.071426</a:t>
            </a:r>
            <a:endParaRPr lang="en-US" altLang="ko-KR" dirty="0"/>
          </a:p>
          <a:p>
            <a:r>
              <a:rPr lang="en-US" altLang="ko-KR" dirty="0" err="1"/>
              <a:t>total_bedrooms</a:t>
            </a:r>
            <a:r>
              <a:rPr lang="en-US" altLang="ko-KR" dirty="0"/>
              <a:t> </a:t>
            </a:r>
            <a:r>
              <a:rPr lang="en-US" altLang="ko-KR" dirty="0" smtClean="0"/>
              <a:t>		0.054635</a:t>
            </a:r>
            <a:endParaRPr lang="en-US" altLang="ko-KR" dirty="0"/>
          </a:p>
          <a:p>
            <a:r>
              <a:rPr lang="en-US" altLang="ko-KR" dirty="0"/>
              <a:t>population     </a:t>
            </a:r>
            <a:r>
              <a:rPr lang="en-US" altLang="ko-KR" dirty="0" smtClean="0"/>
              <a:t>	             </a:t>
            </a:r>
            <a:r>
              <a:rPr lang="en-US" altLang="ko-KR" dirty="0"/>
              <a:t>-0.020153</a:t>
            </a:r>
          </a:p>
          <a:p>
            <a:r>
              <a:rPr lang="en-US" altLang="ko-KR" dirty="0" err="1"/>
              <a:t>people_per_house</a:t>
            </a:r>
            <a:r>
              <a:rPr lang="en-US" altLang="ko-KR" dirty="0"/>
              <a:t>     </a:t>
            </a:r>
            <a:r>
              <a:rPr lang="en-US" altLang="ko-KR" dirty="0" smtClean="0"/>
              <a:t>           </a:t>
            </a:r>
            <a:r>
              <a:rPr lang="en-US" altLang="ko-KR" dirty="0"/>
              <a:t>-0.038224</a:t>
            </a:r>
          </a:p>
          <a:p>
            <a:r>
              <a:rPr lang="en-US" altLang="ko-KR" dirty="0"/>
              <a:t>longitude       </a:t>
            </a:r>
            <a:r>
              <a:rPr lang="en-US" altLang="ko-KR" dirty="0" smtClean="0"/>
              <a:t>                      </a:t>
            </a:r>
            <a:r>
              <a:rPr lang="en-US" altLang="ko-KR" dirty="0"/>
              <a:t>-0.050859</a:t>
            </a:r>
          </a:p>
          <a:p>
            <a:r>
              <a:rPr lang="en-US" altLang="ko-KR" dirty="0"/>
              <a:t>latitude   </a:t>
            </a:r>
            <a:r>
              <a:rPr lang="en-US" altLang="ko-KR" dirty="0" smtClean="0"/>
              <a:t>                             </a:t>
            </a:r>
            <a:r>
              <a:rPr lang="en-US" altLang="ko-KR" dirty="0"/>
              <a:t>-0.139584</a:t>
            </a:r>
          </a:p>
          <a:p>
            <a:r>
              <a:rPr lang="en-US" altLang="ko-KR" dirty="0" err="1"/>
              <a:t>bedrooms_ratio</a:t>
            </a:r>
            <a:r>
              <a:rPr lang="en-US" altLang="ko-KR" dirty="0"/>
              <a:t>   </a:t>
            </a:r>
            <a:r>
              <a:rPr lang="en-US" altLang="ko-KR" dirty="0" smtClean="0"/>
              <a:t>                 </a:t>
            </a:r>
            <a:r>
              <a:rPr lang="en-US" altLang="ko-KR" dirty="0"/>
              <a:t>-0.256397</a:t>
            </a:r>
          </a:p>
          <a:p>
            <a:r>
              <a:rPr lang="en-US" altLang="ko-KR" dirty="0"/>
              <a:t>Name: </a:t>
            </a:r>
            <a:r>
              <a:rPr lang="en-US" altLang="ko-KR" dirty="0" err="1"/>
              <a:t>median_house_value</a:t>
            </a:r>
            <a:r>
              <a:rPr lang="en-US" altLang="ko-KR" dirty="0"/>
              <a:t>, </a:t>
            </a:r>
            <a:r>
              <a:rPr lang="en-US" altLang="ko-KR" dirty="0" err="1"/>
              <a:t>dtype</a:t>
            </a:r>
            <a:r>
              <a:rPr lang="en-US" altLang="ko-KR" dirty="0"/>
              <a:t>: float64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50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8211" y="1858954"/>
            <a:ext cx="4170281" cy="2972820"/>
          </a:xfrm>
          <a:ln>
            <a:solidFill>
              <a:srgbClr val="0070C0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en-US" altLang="ko-KR" dirty="0" err="1"/>
              <a:t>StatLib</a:t>
            </a:r>
            <a:r>
              <a:rPr lang="en-US" altLang="ko-KR" dirty="0"/>
              <a:t> </a:t>
            </a:r>
            <a:r>
              <a:rPr lang="ko-KR" altLang="en-US" dirty="0"/>
              <a:t>저장소에 있는 캘리포니아 주택 가격</a:t>
            </a:r>
            <a:r>
              <a:rPr lang="en-US" altLang="ko-KR" dirty="0"/>
              <a:t>(California Housing </a:t>
            </a:r>
            <a:r>
              <a:rPr lang="en-US" altLang="ko-KR" dirty="0" smtClean="0"/>
              <a:t>Prices) </a:t>
            </a:r>
            <a:r>
              <a:rPr lang="ko-KR" altLang="en-US" dirty="0" err="1"/>
              <a:t>데이터셋을</a:t>
            </a:r>
            <a:r>
              <a:rPr lang="ko-KR" altLang="en-US" dirty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en-US" altLang="ko-KR" dirty="0" smtClean="0"/>
              <a:t>1990</a:t>
            </a:r>
            <a:r>
              <a:rPr lang="ko-KR" altLang="en-US" dirty="0" smtClean="0"/>
              <a:t>년 캘리포니아 인구조사 데이터 기반의 </a:t>
            </a:r>
            <a:r>
              <a:rPr lang="ko-KR" altLang="en-US" dirty="0" err="1" smtClean="0"/>
              <a:t>데이터셋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캘리포니아의 </a:t>
            </a:r>
            <a:r>
              <a:rPr lang="ko-KR" altLang="en-US" dirty="0"/>
              <a:t>블록 그룹</a:t>
            </a:r>
            <a:r>
              <a:rPr lang="en-US" altLang="ko-KR" dirty="0"/>
              <a:t>(block group) </a:t>
            </a:r>
            <a:r>
              <a:rPr lang="ko-KR" altLang="en-US" dirty="0"/>
              <a:t>마다 인구</a:t>
            </a:r>
            <a:r>
              <a:rPr lang="en-US" altLang="ko-KR" dirty="0"/>
              <a:t>, </a:t>
            </a:r>
            <a:r>
              <a:rPr lang="ko-KR" altLang="en-US" dirty="0"/>
              <a:t>중간 </a:t>
            </a:r>
            <a:r>
              <a:rPr lang="ko-KR" altLang="en-US" dirty="0" smtClean="0"/>
              <a:t>소득</a:t>
            </a:r>
            <a:r>
              <a:rPr lang="en-US" altLang="ko-KR" dirty="0"/>
              <a:t>, </a:t>
            </a:r>
            <a:r>
              <a:rPr lang="ko-KR" altLang="en-US" dirty="0"/>
              <a:t>중간 주택 가격 등 포함</a:t>
            </a:r>
          </a:p>
          <a:p>
            <a:pPr lvl="1"/>
            <a:r>
              <a:rPr lang="ko-KR" altLang="en-US" dirty="0"/>
              <a:t>블록 그룹</a:t>
            </a:r>
            <a:r>
              <a:rPr lang="en-US" altLang="ko-KR" dirty="0"/>
              <a:t>(</a:t>
            </a:r>
            <a:r>
              <a:rPr lang="ko-KR" altLang="en-US" dirty="0"/>
              <a:t>구역</a:t>
            </a:r>
            <a:r>
              <a:rPr lang="en-US" altLang="ko-KR" dirty="0"/>
              <a:t>) – </a:t>
            </a:r>
            <a:r>
              <a:rPr lang="ko-KR" altLang="en-US" dirty="0"/>
              <a:t>미국 인구 </a:t>
            </a:r>
            <a:r>
              <a:rPr lang="ko-KR" altLang="en-US" dirty="0" err="1"/>
              <a:t>조사국에서</a:t>
            </a:r>
            <a:r>
              <a:rPr lang="ko-KR" altLang="en-US" dirty="0"/>
              <a:t> 사용하는 최소 지리적 단위</a:t>
            </a:r>
            <a:r>
              <a:rPr lang="en-US" altLang="ko-KR" dirty="0"/>
              <a:t>(</a:t>
            </a:r>
            <a:r>
              <a:rPr lang="ko-KR" altLang="en-US" dirty="0"/>
              <a:t>보통 </a:t>
            </a:r>
            <a:r>
              <a:rPr lang="en-US" altLang="ko-KR" dirty="0"/>
              <a:t>600~3000</a:t>
            </a:r>
            <a:r>
              <a:rPr lang="ko-KR" altLang="en-US" dirty="0"/>
              <a:t>명의 인구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693" y="1432966"/>
            <a:ext cx="5792749" cy="43598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594314" y="5828657"/>
            <a:ext cx="3007703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그림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1 -1&gt;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캘리포니아 주택 가격 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808211" y="1432966"/>
            <a:ext cx="4170281" cy="357539"/>
          </a:xfrm>
          <a:prstGeom prst="rect">
            <a:avLst/>
          </a:prstGeom>
          <a:solidFill>
            <a:srgbClr val="0070C0"/>
          </a:solidFill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7030A0"/>
              </a:buClr>
              <a:buNone/>
            </a:pPr>
            <a:r>
              <a:rPr lang="ko-KR" altLang="en-US" b="1" dirty="0" err="1" smtClean="0">
                <a:solidFill>
                  <a:schemeClr val="bg1"/>
                </a:solidFill>
              </a:rPr>
              <a:t>데이터셋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endParaRPr lang="ko-KR" altLang="en-US" b="1" dirty="0">
              <a:solidFill>
                <a:schemeClr val="bg1"/>
              </a:solidFill>
            </a:endParaRPr>
          </a:p>
          <a:p>
            <a:pPr lvl="1"/>
            <a:endParaRPr lang="en-US" altLang="ko-KR" dirty="0" smtClean="0">
              <a:solidFill>
                <a:schemeClr val="bg1"/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8228E8E3-0E6B-F440-8FD7-C16EDF946578}"/>
              </a:ext>
            </a:extLst>
          </p:cNvPr>
          <p:cNvSpPr txBox="1">
            <a:spLocks/>
          </p:cNvSpPr>
          <p:nvPr/>
        </p:nvSpPr>
        <p:spPr>
          <a:xfrm>
            <a:off x="691375" y="114299"/>
            <a:ext cx="7677710" cy="5195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머신러닝</a:t>
            </a:r>
            <a:r>
              <a:rPr lang="ko-KR" altLang="en-US" sz="32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rPr>
              <a:t> 프로젝트 개요</a:t>
            </a:r>
            <a:endParaRPr lang="ko-KR" altLang="en-US" sz="32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5990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큰 </a:t>
            </a:r>
            <a:r>
              <a:rPr lang="ko-KR" altLang="en-US" dirty="0"/>
              <a:t>그림 </a:t>
            </a:r>
            <a:r>
              <a:rPr lang="ko-KR" altLang="en-US" dirty="0" smtClean="0"/>
              <a:t>보기</a:t>
            </a:r>
            <a:r>
              <a:rPr lang="en-US" altLang="ko-KR" dirty="0"/>
              <a:t>(Look at the Big Picture)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4201" y="1153711"/>
            <a:ext cx="6599964" cy="357539"/>
          </a:xfrm>
        </p:spPr>
        <p:txBody>
          <a:bodyPr>
            <a:normAutofit fontScale="85000" lnSpcReduction="20000"/>
          </a:bodyPr>
          <a:lstStyle/>
          <a:p>
            <a:pPr marL="0" indent="0">
              <a:buClr>
                <a:srgbClr val="7030A0"/>
              </a:buClr>
              <a:buNone/>
            </a:pPr>
            <a:r>
              <a:rPr lang="en-US" altLang="ko-KR" b="1" dirty="0" smtClean="0">
                <a:solidFill>
                  <a:srgbClr val="7030A0"/>
                </a:solidFill>
              </a:rPr>
              <a:t>1.1 </a:t>
            </a:r>
            <a:r>
              <a:rPr lang="ko-KR" altLang="en-US" b="1" dirty="0" smtClean="0">
                <a:solidFill>
                  <a:srgbClr val="7030A0"/>
                </a:solidFill>
              </a:rPr>
              <a:t>문제 정의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E423A2-EEC2-48B8-8367-FCD638C4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76" y="3438497"/>
            <a:ext cx="5588283" cy="1974478"/>
          </a:xfrm>
          <a:prstGeom prst="rect">
            <a:avLst/>
          </a:prstGeom>
        </p:spPr>
      </p:pic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809365" y="1719715"/>
            <a:ext cx="5999329" cy="17187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모델의 목표는 무엇인가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모델을 통해 얻으려고 하는 최종적인 목적은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이 모델의 출력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구역의 중간 주택 가격에 대한 예측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여러 가지 다른 신호와 함께 다른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시스템에 입력으로 사용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뒤따르는 시스템이 해당 지역에 투자할 가치가 있는지 결정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결정이 수익에 직결되기 때문에 올바르게 예측하는 것은 매우 중요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7397637" y="1633617"/>
            <a:ext cx="4294094" cy="1374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 anchorCtr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모델 시스템 설계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지도학습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비지도학습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준지도학습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강화학습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분류 </a:t>
            </a:r>
            <a:r>
              <a:rPr lang="en-US" altLang="ko-KR" dirty="0" smtClean="0"/>
              <a:t>or</a:t>
            </a:r>
            <a:r>
              <a:rPr lang="ko-KR" altLang="en-US" dirty="0" smtClean="0"/>
              <a:t> 회귀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배치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온라인 학습</a:t>
            </a:r>
            <a:r>
              <a:rPr lang="en-US" altLang="ko-KR" dirty="0" smtClean="0"/>
              <a:t>?</a:t>
            </a:r>
          </a:p>
        </p:txBody>
      </p:sp>
      <p:sp>
        <p:nvSpPr>
          <p:cNvPr id="3" name="오른쪽 화살표 2"/>
          <p:cNvSpPr/>
          <p:nvPr/>
        </p:nvSpPr>
        <p:spPr>
          <a:xfrm rot="5400000">
            <a:off x="9224683" y="3003196"/>
            <a:ext cx="331694" cy="585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7397637" y="3530250"/>
            <a:ext cx="4294094" cy="1790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 anchorCtr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지도학습</a:t>
            </a:r>
            <a:endParaRPr lang="en-US" altLang="ko-KR" dirty="0" smtClean="0"/>
          </a:p>
          <a:p>
            <a:r>
              <a:rPr lang="ko-KR" altLang="en-US" dirty="0" smtClean="0"/>
              <a:t>회귀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다중회귀</a:t>
            </a:r>
            <a:r>
              <a:rPr lang="en-US" altLang="ko-KR" dirty="0" smtClean="0"/>
              <a:t>(multiple regression) – </a:t>
            </a:r>
            <a:r>
              <a:rPr lang="ko-KR" altLang="en-US" dirty="0" smtClean="0"/>
              <a:t>예측에 사용할 특성이 여러 개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구역의 인구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중간 소득 등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단변량</a:t>
            </a:r>
            <a:r>
              <a:rPr lang="ko-KR" altLang="en-US" dirty="0" smtClean="0"/>
              <a:t> 회귀</a:t>
            </a:r>
            <a:r>
              <a:rPr lang="en-US" altLang="ko-KR" dirty="0" smtClean="0"/>
              <a:t>(univariate regression) – </a:t>
            </a:r>
            <a:r>
              <a:rPr lang="ko-KR" altLang="en-US" dirty="0" smtClean="0"/>
              <a:t>하나의 값을 예측</a:t>
            </a:r>
            <a:endParaRPr lang="en-US" altLang="ko-KR" dirty="0" smtClean="0"/>
          </a:p>
          <a:p>
            <a:r>
              <a:rPr lang="ko-KR" altLang="en-US" dirty="0" smtClean="0"/>
              <a:t>배치 학습</a:t>
            </a:r>
            <a:endParaRPr lang="en-US" altLang="ko-KR" dirty="0" smtClean="0"/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916941" y="1633000"/>
            <a:ext cx="10774790" cy="1830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137177" y="1651305"/>
            <a:ext cx="7694" cy="383509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76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큰 </a:t>
            </a:r>
            <a:r>
              <a:rPr lang="ko-KR" altLang="en-US" dirty="0"/>
              <a:t>그림 </a:t>
            </a:r>
            <a:r>
              <a:rPr lang="ko-KR" altLang="en-US" dirty="0" smtClean="0"/>
              <a:t>보기</a:t>
            </a:r>
            <a:r>
              <a:rPr lang="en-US" altLang="ko-KR" dirty="0"/>
              <a:t>(Look at the Big Picture)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4201" y="1153711"/>
            <a:ext cx="6599964" cy="357539"/>
          </a:xfrm>
        </p:spPr>
        <p:txBody>
          <a:bodyPr>
            <a:normAutofit fontScale="85000" lnSpcReduction="20000"/>
          </a:bodyPr>
          <a:lstStyle/>
          <a:p>
            <a:pPr marL="0" indent="0">
              <a:buClr>
                <a:srgbClr val="7030A0"/>
              </a:buClr>
              <a:buNone/>
            </a:pPr>
            <a:r>
              <a:rPr lang="en-US" altLang="ko-KR" b="1" dirty="0" smtClean="0">
                <a:solidFill>
                  <a:srgbClr val="7030A0"/>
                </a:solidFill>
              </a:rPr>
              <a:t>1.2 </a:t>
            </a:r>
            <a:r>
              <a:rPr lang="ko-KR" altLang="en-US" b="1" dirty="0" smtClean="0">
                <a:solidFill>
                  <a:srgbClr val="7030A0"/>
                </a:solidFill>
              </a:rPr>
              <a:t>성능 측정 지표 선택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881082" y="1908741"/>
            <a:ext cx="5268706" cy="1584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평균 제곱근 오차</a:t>
            </a:r>
            <a:r>
              <a:rPr lang="en-US" altLang="ko-KR" dirty="0" smtClean="0"/>
              <a:t>(Root Mean Square Error, RMSE)</a:t>
            </a:r>
          </a:p>
          <a:p>
            <a:r>
              <a:rPr lang="en-US" altLang="ko-KR" dirty="0"/>
              <a:t>RMSE</a:t>
            </a:r>
            <a:r>
              <a:rPr lang="ko-KR" altLang="en-US" dirty="0"/>
              <a:t>는 예측 오차의 제곱을 사용하므로 큰 오차에 민감하게 </a:t>
            </a:r>
            <a:r>
              <a:rPr lang="ko-KR" altLang="en-US" dirty="0" smtClean="0"/>
              <a:t>반응한다</a:t>
            </a:r>
            <a:r>
              <a:rPr lang="en-US" altLang="ko-KR" dirty="0" smtClean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RMSE</a:t>
            </a:r>
            <a:r>
              <a:rPr lang="ko-KR" altLang="en-US" dirty="0"/>
              <a:t>는 예측 오차가 클수록 더 큰 </a:t>
            </a:r>
            <a:r>
              <a:rPr lang="ko-KR" altLang="en-US" dirty="0" err="1"/>
              <a:t>패널티를</a:t>
            </a:r>
            <a:r>
              <a:rPr lang="ko-KR" altLang="en-US" dirty="0"/>
              <a:t> 부여하고</a:t>
            </a:r>
            <a:r>
              <a:rPr lang="en-US" altLang="ko-KR" dirty="0"/>
              <a:t>, </a:t>
            </a:r>
            <a:r>
              <a:rPr lang="ko-KR" altLang="en-US" dirty="0"/>
              <a:t>모델의 </a:t>
            </a:r>
            <a:r>
              <a:rPr lang="ko-KR" altLang="en-US" dirty="0" err="1"/>
              <a:t>예측값과</a:t>
            </a:r>
            <a:r>
              <a:rPr lang="ko-KR" altLang="en-US" dirty="0"/>
              <a:t> </a:t>
            </a:r>
            <a:r>
              <a:rPr lang="ko-KR" altLang="en-US" dirty="0" err="1"/>
              <a:t>실제값</a:t>
            </a:r>
            <a:r>
              <a:rPr lang="ko-KR" altLang="en-US" dirty="0"/>
              <a:t> 사이의 차이를 제곱한 값이기 때문에 이상치</a:t>
            </a:r>
            <a:r>
              <a:rPr lang="en-US" altLang="ko-KR" dirty="0"/>
              <a:t>(outliers)</a:t>
            </a:r>
            <a:r>
              <a:rPr lang="ko-KR" altLang="en-US" dirty="0"/>
              <a:t>에 </a:t>
            </a:r>
            <a:r>
              <a:rPr lang="ko-KR" altLang="en-US" dirty="0" smtClean="0"/>
              <a:t>민감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24174"/>
          <a:stretch/>
        </p:blipFill>
        <p:spPr>
          <a:xfrm>
            <a:off x="1814055" y="3465938"/>
            <a:ext cx="2926334" cy="827477"/>
          </a:xfrm>
          <a:prstGeom prst="rect">
            <a:avLst/>
          </a:prstGeom>
        </p:spPr>
      </p:pic>
      <p:sp>
        <p:nvSpPr>
          <p:cNvPr id="14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367483" y="1907299"/>
            <a:ext cx="5179059" cy="1163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평균 절대 오차</a:t>
            </a:r>
            <a:r>
              <a:rPr lang="en-US" altLang="ko-KR" dirty="0"/>
              <a:t>(Mean absolute </a:t>
            </a:r>
            <a:r>
              <a:rPr lang="en-US" altLang="ko-KR" dirty="0" smtClean="0"/>
              <a:t>error, MAE)</a:t>
            </a:r>
          </a:p>
          <a:p>
            <a:r>
              <a:rPr lang="en-US" altLang="ko-KR" dirty="0"/>
              <a:t>MAE</a:t>
            </a:r>
            <a:r>
              <a:rPr lang="ko-KR" altLang="en-US" dirty="0"/>
              <a:t>는 예측 오차의 크기를 절대값으로 측정하므로 예측 오차의 크기에만 관심을 두고 </a:t>
            </a:r>
            <a:r>
              <a:rPr lang="ko-KR" altLang="en-US" dirty="0" err="1"/>
              <a:t>이상치에</a:t>
            </a:r>
            <a:r>
              <a:rPr lang="ko-KR" altLang="en-US" dirty="0"/>
              <a:t> 큰 영향을 받지 </a:t>
            </a:r>
            <a:r>
              <a:rPr lang="ko-KR" altLang="en-US" dirty="0" smtClean="0"/>
              <a:t>않는다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761" y="3147081"/>
            <a:ext cx="3116881" cy="597353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881082" y="1636174"/>
            <a:ext cx="10665460" cy="2641895"/>
            <a:chOff x="881082" y="1636174"/>
            <a:chExt cx="10665460" cy="2641895"/>
          </a:xfrm>
        </p:grpSpPr>
        <p:cxnSp>
          <p:nvCxnSpPr>
            <p:cNvPr id="11" name="직선 연결선 10"/>
            <p:cNvCxnSpPr/>
            <p:nvPr/>
          </p:nvCxnSpPr>
          <p:spPr>
            <a:xfrm flipV="1">
              <a:off x="881082" y="1636174"/>
              <a:ext cx="10665460" cy="3069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213812" y="1636174"/>
              <a:ext cx="0" cy="2641895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048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데이터 수집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876" y="1287061"/>
            <a:ext cx="2342849" cy="357539"/>
          </a:xfrm>
          <a:solidFill>
            <a:srgbClr val="0070C0"/>
          </a:solidFill>
        </p:spPr>
        <p:txBody>
          <a:bodyPr>
            <a:normAutofit fontScale="85000" lnSpcReduction="20000"/>
          </a:bodyPr>
          <a:lstStyle/>
          <a:p>
            <a:pPr marL="0" indent="0">
              <a:buClr>
                <a:srgbClr val="7030A0"/>
              </a:buClr>
              <a:buNone/>
            </a:pPr>
            <a:r>
              <a:rPr lang="en-US" altLang="ko-KR" b="1" dirty="0" smtClean="0">
                <a:solidFill>
                  <a:schemeClr val="bg1"/>
                </a:solidFill>
              </a:rPr>
              <a:t>2.1 </a:t>
            </a:r>
            <a:r>
              <a:rPr lang="ko-KR" altLang="en-US" b="1" dirty="0" smtClean="0">
                <a:solidFill>
                  <a:schemeClr val="bg1"/>
                </a:solidFill>
              </a:rPr>
              <a:t>작업환경 만들기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825055" y="1691056"/>
            <a:ext cx="9795319" cy="4153371"/>
          </a:xfrm>
          <a:prstGeom prst="rect">
            <a:avLst/>
          </a:prstGeom>
          <a:ln w="6350">
            <a:solidFill>
              <a:srgbClr val="00B0F0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데이터 수집과 데이터 작업 환경 구성은 </a:t>
            </a:r>
            <a:r>
              <a:rPr lang="ko-KR" altLang="en-US" dirty="0" err="1"/>
              <a:t>머신러닝</a:t>
            </a:r>
            <a:r>
              <a:rPr lang="ko-KR" altLang="en-US" dirty="0"/>
              <a:t> 프로젝트의 초기 단계로 밀접하게 연계되어 있습니다</a:t>
            </a:r>
            <a:r>
              <a:rPr lang="en-US" altLang="ko-KR" dirty="0"/>
              <a:t>. </a:t>
            </a:r>
            <a:r>
              <a:rPr lang="ko-KR" altLang="en-US" dirty="0"/>
              <a:t>데이터 수집 후</a:t>
            </a:r>
            <a:r>
              <a:rPr lang="en-US" altLang="ko-KR" dirty="0"/>
              <a:t>, </a:t>
            </a:r>
            <a:r>
              <a:rPr lang="ko-KR" altLang="en-US" dirty="0"/>
              <a:t>데이터를 적절하게 관리하고 분석할 수 있는 작업 환경을 구성하는 것이 </a:t>
            </a:r>
            <a:r>
              <a:rPr lang="ko-KR" altLang="en-US" dirty="0" smtClean="0"/>
              <a:t>중요</a:t>
            </a:r>
            <a:endParaRPr lang="en-US" altLang="ko-KR" dirty="0" smtClean="0"/>
          </a:p>
          <a:p>
            <a:pPr lvl="1"/>
            <a:r>
              <a:rPr lang="ko-KR" altLang="en-US" dirty="0"/>
              <a:t>데이터 </a:t>
            </a:r>
            <a:r>
              <a:rPr lang="ko-KR" altLang="en-US" dirty="0" smtClean="0"/>
              <a:t>수집</a:t>
            </a:r>
            <a:endParaRPr lang="en-US" altLang="ko-KR" dirty="0" smtClean="0"/>
          </a:p>
          <a:p>
            <a:pPr lvl="2"/>
            <a:r>
              <a:rPr lang="ko-KR" altLang="en-US" dirty="0"/>
              <a:t>데이터 수집은 다양한 소스에서 원시 데이터를 확보하는 </a:t>
            </a:r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데이터의 </a:t>
            </a:r>
            <a:r>
              <a:rPr lang="ko-KR" altLang="en-US" dirty="0"/>
              <a:t>종류와 소스에 따라 데이터 수집 방법이 다를 수 </a:t>
            </a:r>
            <a:r>
              <a:rPr lang="ko-KR" altLang="en-US" dirty="0" smtClean="0"/>
              <a:t>있다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정형 데이터의 경우 데이터베이스에서 </a:t>
            </a:r>
            <a:r>
              <a:rPr lang="en-US" altLang="ko-KR" dirty="0"/>
              <a:t>SQL </a:t>
            </a:r>
            <a:r>
              <a:rPr lang="ko-KR" altLang="en-US" dirty="0"/>
              <a:t>쿼리를 사용하여 데이터를 추출하거나</a:t>
            </a:r>
            <a:r>
              <a:rPr lang="en-US" altLang="ko-KR" dirty="0"/>
              <a:t>, API</a:t>
            </a:r>
            <a:r>
              <a:rPr lang="ko-KR" altLang="en-US" dirty="0"/>
              <a:t>를 통해 데이터를 가져올 수 </a:t>
            </a:r>
            <a:r>
              <a:rPr lang="ko-KR" altLang="en-US" dirty="0" smtClean="0"/>
              <a:t>있으며</a:t>
            </a:r>
            <a:r>
              <a:rPr lang="en-US" altLang="ko-KR" dirty="0" smtClean="0"/>
              <a:t> </a:t>
            </a:r>
            <a:r>
              <a:rPr lang="ko-KR" altLang="en-US" dirty="0"/>
              <a:t>비정형 데이터의 경우 웹 </a:t>
            </a:r>
            <a:r>
              <a:rPr lang="ko-KR" altLang="en-US" dirty="0" err="1"/>
              <a:t>스크래핑</a:t>
            </a:r>
            <a:r>
              <a:rPr lang="en-US" altLang="ko-KR" dirty="0"/>
              <a:t>, </a:t>
            </a:r>
            <a:r>
              <a:rPr lang="ko-KR" altLang="en-US" dirty="0"/>
              <a:t>텍스트 </a:t>
            </a:r>
            <a:r>
              <a:rPr lang="ko-KR" altLang="en-US" dirty="0" err="1"/>
              <a:t>마이닝</a:t>
            </a:r>
            <a:r>
              <a:rPr lang="en-US" altLang="ko-KR" dirty="0"/>
              <a:t>, </a:t>
            </a:r>
            <a:r>
              <a:rPr lang="ko-KR" altLang="en-US" dirty="0"/>
              <a:t>이미지 수집 등 특별한 기술이 </a:t>
            </a:r>
            <a:r>
              <a:rPr lang="ko-KR" altLang="en-US" dirty="0" smtClean="0"/>
              <a:t>필요</a:t>
            </a:r>
            <a:r>
              <a:rPr lang="en-US" altLang="ko-KR" dirty="0" smtClean="0"/>
              <a:t>	</a:t>
            </a:r>
          </a:p>
          <a:p>
            <a:pPr lvl="1"/>
            <a:r>
              <a:rPr lang="ko-KR" altLang="en-US" dirty="0"/>
              <a:t>데이터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2"/>
            <a:r>
              <a:rPr lang="ko-KR" altLang="en-US" dirty="0"/>
              <a:t>수집한 데이터를 적절한 형식으로 저장합니다</a:t>
            </a:r>
            <a:r>
              <a:rPr lang="en-US" altLang="ko-KR" dirty="0"/>
              <a:t>. </a:t>
            </a:r>
            <a:r>
              <a:rPr lang="ko-KR" altLang="en-US" dirty="0"/>
              <a:t>이 데이터는 데이터베이스</a:t>
            </a:r>
            <a:r>
              <a:rPr lang="en-US" altLang="ko-KR" dirty="0"/>
              <a:t>, CSV </a:t>
            </a:r>
            <a:r>
              <a:rPr lang="ko-KR" altLang="en-US" dirty="0"/>
              <a:t>파일</a:t>
            </a:r>
            <a:r>
              <a:rPr lang="en-US" altLang="ko-KR" dirty="0"/>
              <a:t>, JSON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빅데이터 스토리지 등에 저장될 수 있습니다</a:t>
            </a:r>
            <a:r>
              <a:rPr lang="en-US" altLang="ko-KR" dirty="0"/>
              <a:t>. </a:t>
            </a:r>
            <a:r>
              <a:rPr lang="ko-KR" altLang="en-US" dirty="0"/>
              <a:t>데이터를 효율적으로 저장하고 관리하는 것이 </a:t>
            </a:r>
            <a:r>
              <a:rPr lang="ko-KR" altLang="en-US" dirty="0" smtClean="0"/>
              <a:t>중요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분석 도구 및 라이브러리 </a:t>
            </a:r>
            <a:r>
              <a:rPr lang="ko-KR" altLang="en-US" dirty="0" smtClean="0"/>
              <a:t>설치</a:t>
            </a:r>
            <a:endParaRPr lang="en-US" altLang="ko-KR" dirty="0"/>
          </a:p>
          <a:p>
            <a:pPr lvl="2"/>
            <a:r>
              <a:rPr lang="ko-KR" altLang="en-US" dirty="0" smtClean="0"/>
              <a:t>데이터 </a:t>
            </a:r>
            <a:r>
              <a:rPr lang="ko-KR" altLang="en-US" dirty="0"/>
              <a:t>분석과 </a:t>
            </a:r>
            <a:r>
              <a:rPr lang="ko-KR" altLang="en-US" dirty="0" err="1"/>
              <a:t>머신러닝을</a:t>
            </a:r>
            <a:r>
              <a:rPr lang="ko-KR" altLang="en-US" dirty="0"/>
              <a:t> 위해 필요한 도구와 라이브러리를 설치합니다</a:t>
            </a:r>
            <a:r>
              <a:rPr lang="en-US" altLang="ko-KR" dirty="0"/>
              <a:t>. Python</a:t>
            </a:r>
            <a:r>
              <a:rPr lang="ko-KR" altLang="en-US" dirty="0"/>
              <a:t>의 경우</a:t>
            </a:r>
            <a:r>
              <a:rPr lang="en-US" altLang="ko-KR" dirty="0"/>
              <a:t>, </a:t>
            </a:r>
            <a:r>
              <a:rPr lang="en-US" altLang="ko-KR" dirty="0" err="1"/>
              <a:t>NumPy</a:t>
            </a:r>
            <a:r>
              <a:rPr lang="en-US" altLang="ko-KR" dirty="0"/>
              <a:t>, pandas, </a:t>
            </a:r>
            <a:r>
              <a:rPr lang="en-US" altLang="ko-KR" dirty="0" err="1"/>
              <a:t>scikit</a:t>
            </a:r>
            <a:r>
              <a:rPr lang="en-US" altLang="ko-KR" dirty="0"/>
              <a:t>-learn, </a:t>
            </a:r>
            <a:r>
              <a:rPr lang="en-US" altLang="ko-KR" dirty="0" err="1"/>
              <a:t>TensorFlow</a:t>
            </a:r>
            <a:r>
              <a:rPr lang="en-US" altLang="ko-KR" dirty="0"/>
              <a:t>, </a:t>
            </a:r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등의 라이브러리가 많이 </a:t>
            </a:r>
            <a:r>
              <a:rPr lang="ko-KR" altLang="en-US" dirty="0" smtClean="0"/>
              <a:t>사용된다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시각화 도구 설정</a:t>
            </a:r>
            <a:r>
              <a:rPr lang="en-US" altLang="ko-KR" dirty="0"/>
              <a:t>:</a:t>
            </a:r>
          </a:p>
          <a:p>
            <a:pPr lvl="2"/>
            <a:r>
              <a:rPr lang="ko-KR" altLang="en-US" dirty="0" smtClean="0"/>
              <a:t>데이터를 </a:t>
            </a:r>
            <a:r>
              <a:rPr lang="ko-KR" altLang="en-US" dirty="0"/>
              <a:t>시각화하여 탐색하고 이해하는 것은 </a:t>
            </a:r>
            <a:r>
              <a:rPr lang="ko-KR" altLang="en-US" dirty="0" smtClean="0"/>
              <a:t>중요</a:t>
            </a:r>
            <a:r>
              <a:rPr lang="en-US" altLang="ko-KR" dirty="0" smtClean="0"/>
              <a:t>. </a:t>
            </a:r>
            <a:r>
              <a:rPr lang="en-US" altLang="ko-KR" dirty="0" err="1"/>
              <a:t>Matplotlib</a:t>
            </a:r>
            <a:r>
              <a:rPr lang="en-US" altLang="ko-KR" dirty="0"/>
              <a:t>, </a:t>
            </a:r>
            <a:r>
              <a:rPr lang="en-US" altLang="ko-KR" dirty="0" err="1"/>
              <a:t>Seaborn</a:t>
            </a:r>
            <a:r>
              <a:rPr lang="en-US" altLang="ko-KR" dirty="0"/>
              <a:t>, </a:t>
            </a:r>
            <a:r>
              <a:rPr lang="en-US" altLang="ko-KR" dirty="0" err="1"/>
              <a:t>Plotly</a:t>
            </a:r>
            <a:r>
              <a:rPr lang="en-US" altLang="ko-KR" dirty="0"/>
              <a:t> </a:t>
            </a:r>
            <a:r>
              <a:rPr lang="ko-KR" altLang="en-US" dirty="0"/>
              <a:t>등의 시각화 라이브러리를 설정하고 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보안 및 백업</a:t>
            </a:r>
            <a:r>
              <a:rPr lang="en-US" altLang="ko-KR" dirty="0"/>
              <a:t>:</a:t>
            </a:r>
          </a:p>
          <a:p>
            <a:pPr lvl="2"/>
            <a:r>
              <a:rPr lang="ko-KR" altLang="en-US" dirty="0" smtClean="0"/>
              <a:t>민감한 </a:t>
            </a:r>
            <a:r>
              <a:rPr lang="ko-KR" altLang="en-US" dirty="0"/>
              <a:t>데이터를 다루는 경우</a:t>
            </a:r>
            <a:r>
              <a:rPr lang="en-US" altLang="ko-KR" dirty="0"/>
              <a:t>, </a:t>
            </a:r>
            <a:r>
              <a:rPr lang="ko-KR" altLang="en-US" dirty="0"/>
              <a:t>보안 정책을 준수하고 데이터를 안전하게 보호해야 </a:t>
            </a:r>
            <a:r>
              <a:rPr lang="ko-KR" altLang="en-US" dirty="0" smtClean="0"/>
              <a:t>한다</a:t>
            </a:r>
            <a:r>
              <a:rPr lang="en-US" altLang="ko-KR" dirty="0"/>
              <a:t>. </a:t>
            </a:r>
            <a:r>
              <a:rPr lang="ko-KR" altLang="en-US" dirty="0"/>
              <a:t>또한 정기적인 백업을 수행하여 데이터의 손실을 </a:t>
            </a:r>
            <a:r>
              <a:rPr lang="ko-KR" altLang="en-US" dirty="0" smtClean="0"/>
              <a:t>방지한다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745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59189"/>
            <a:ext cx="8047385" cy="671349"/>
          </a:xfrm>
        </p:spPr>
        <p:txBody>
          <a:bodyPr anchor="ctr" anchorCtr="0">
            <a:norm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데이터 수집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54" y="1094221"/>
            <a:ext cx="11344347" cy="357539"/>
          </a:xfrm>
          <a:solidFill>
            <a:srgbClr val="0070C0"/>
          </a:solidFill>
        </p:spPr>
        <p:txBody>
          <a:bodyPr>
            <a:normAutofit fontScale="85000" lnSpcReduction="20000"/>
          </a:bodyPr>
          <a:lstStyle/>
          <a:p>
            <a:pPr marL="0" indent="0">
              <a:buClr>
                <a:srgbClr val="7030A0"/>
              </a:buClr>
              <a:buNone/>
            </a:pPr>
            <a:r>
              <a:rPr lang="en-US" altLang="ko-KR" b="1" dirty="0" smtClean="0">
                <a:solidFill>
                  <a:schemeClr val="bg1"/>
                </a:solidFill>
              </a:rPr>
              <a:t>2.2 </a:t>
            </a:r>
            <a:r>
              <a:rPr lang="ko-KR" altLang="en-US" b="1" dirty="0" smtClean="0">
                <a:solidFill>
                  <a:schemeClr val="bg1"/>
                </a:solidFill>
              </a:rPr>
              <a:t>데이터 다운로드</a:t>
            </a:r>
            <a:endParaRPr lang="en-US" altLang="ko-KR" dirty="0">
              <a:solidFill>
                <a:schemeClr val="bg1"/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5965825" y="1543185"/>
            <a:ext cx="5898777" cy="467713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ctr" anchorCtr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Path</a:t>
            </a:r>
            <a:r>
              <a:rPr lang="en-US" altLang="ko-KR" dirty="0"/>
              <a:t>("datasets").</a:t>
            </a:r>
            <a:r>
              <a:rPr lang="en-US" altLang="ko-KR" dirty="0" err="1"/>
              <a:t>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Python</a:t>
            </a:r>
            <a:r>
              <a:rPr lang="ko-KR" altLang="en-US" dirty="0"/>
              <a:t>의 </a:t>
            </a:r>
            <a:r>
              <a:rPr lang="en-US" altLang="ko-KR" dirty="0" err="1"/>
              <a:t>pathlib</a:t>
            </a:r>
            <a:r>
              <a:rPr lang="en-US" altLang="ko-KR" dirty="0"/>
              <a:t> </a:t>
            </a:r>
            <a:r>
              <a:rPr lang="ko-KR" altLang="en-US" dirty="0"/>
              <a:t>모듈을 사용하여 디렉토리를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en-US" altLang="ko-KR" dirty="0"/>
              <a:t>.</a:t>
            </a:r>
            <a:r>
              <a:rPr lang="en-US" altLang="ko-KR" dirty="0" err="1"/>
              <a:t>mkdir</a:t>
            </a:r>
            <a:r>
              <a:rPr lang="en-US" altLang="ko-KR" dirty="0"/>
              <a:t>(parents=True, </a:t>
            </a:r>
            <a:r>
              <a:rPr lang="en-US" altLang="ko-KR" dirty="0" err="1"/>
              <a:t>exist_ok</a:t>
            </a:r>
            <a:r>
              <a:rPr lang="en-US" altLang="ko-KR" dirty="0"/>
              <a:t>=True): </a:t>
            </a:r>
            <a:r>
              <a:rPr lang="en-US" altLang="ko-KR" dirty="0" smtClean="0"/>
              <a:t>Path </a:t>
            </a:r>
            <a:r>
              <a:rPr lang="ko-KR" altLang="en-US" dirty="0"/>
              <a:t>객체의 </a:t>
            </a:r>
            <a:r>
              <a:rPr lang="en-US" altLang="ko-KR" dirty="0" err="1"/>
              <a:t>mkdir</a:t>
            </a:r>
            <a:r>
              <a:rPr lang="en-US" altLang="ko-KR" dirty="0"/>
              <a:t> </a:t>
            </a:r>
            <a:r>
              <a:rPr lang="ko-KR" altLang="en-US" dirty="0"/>
              <a:t>메서드를 </a:t>
            </a:r>
            <a:r>
              <a:rPr lang="ko-KR" altLang="en-US" dirty="0" smtClean="0"/>
              <a:t>호출하여 </a:t>
            </a:r>
            <a:r>
              <a:rPr lang="ko-KR" altLang="en-US" dirty="0"/>
              <a:t>디렉토리를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en-US" altLang="ko-KR" dirty="0"/>
              <a:t>parents=True: </a:t>
            </a:r>
            <a:r>
              <a:rPr lang="en-US" altLang="ko-KR" dirty="0" smtClean="0"/>
              <a:t>"</a:t>
            </a:r>
            <a:r>
              <a:rPr lang="en-US" altLang="ko-KR" dirty="0"/>
              <a:t>datasets" </a:t>
            </a:r>
            <a:r>
              <a:rPr lang="ko-KR" altLang="en-US" dirty="0"/>
              <a:t>디렉토리를 생성하기 위해 그 부모 디렉토리도 함께 생성하려면 </a:t>
            </a:r>
            <a:r>
              <a:rPr lang="en-US" altLang="ko-KR" dirty="0"/>
              <a:t>parents </a:t>
            </a:r>
            <a:r>
              <a:rPr lang="ko-KR" altLang="en-US" dirty="0"/>
              <a:t>매개변수를 </a:t>
            </a:r>
            <a:r>
              <a:rPr lang="en-US" altLang="ko-KR" dirty="0"/>
              <a:t>True</a:t>
            </a:r>
            <a:r>
              <a:rPr lang="ko-KR" altLang="en-US" dirty="0"/>
              <a:t>로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..</a:t>
            </a:r>
            <a:endParaRPr lang="en-US" altLang="ko-KR" dirty="0"/>
          </a:p>
          <a:p>
            <a:pPr lvl="2"/>
            <a:r>
              <a:rPr lang="en-US" altLang="ko-KR" dirty="0" err="1"/>
              <a:t>exist_ok</a:t>
            </a:r>
            <a:r>
              <a:rPr lang="en-US" altLang="ko-KR" dirty="0"/>
              <a:t>=True: </a:t>
            </a:r>
            <a:r>
              <a:rPr lang="en-US" altLang="ko-KR" dirty="0" smtClean="0"/>
              <a:t>"</a:t>
            </a:r>
            <a:r>
              <a:rPr lang="en-US" altLang="ko-KR" dirty="0"/>
              <a:t>datasets" </a:t>
            </a:r>
            <a:r>
              <a:rPr lang="ko-KR" altLang="en-US" dirty="0"/>
              <a:t>디렉토리가 이미 존재한다면</a:t>
            </a:r>
            <a:r>
              <a:rPr lang="en-US" altLang="ko-KR" dirty="0"/>
              <a:t>, </a:t>
            </a:r>
            <a:r>
              <a:rPr lang="en-US" altLang="ko-KR" dirty="0" err="1"/>
              <a:t>exist_ok</a:t>
            </a:r>
            <a:r>
              <a:rPr lang="en-US" altLang="ko-KR" dirty="0"/>
              <a:t> </a:t>
            </a:r>
            <a:r>
              <a:rPr lang="ko-KR" altLang="en-US" dirty="0"/>
              <a:t>매개변수를 </a:t>
            </a:r>
            <a:r>
              <a:rPr lang="en-US" altLang="ko-KR" dirty="0"/>
              <a:t>True</a:t>
            </a:r>
            <a:r>
              <a:rPr lang="ko-KR" altLang="en-US" dirty="0"/>
              <a:t>로 설정하면 에러가 발생하지 않고 조용히 </a:t>
            </a:r>
            <a:r>
              <a:rPr lang="ko-KR" altLang="en-US" dirty="0" smtClean="0"/>
              <a:t>무시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/>
              <a:t>urllib.request.urlretrieve</a:t>
            </a:r>
            <a:r>
              <a:rPr lang="en-US" altLang="ko-KR" dirty="0"/>
              <a:t>(</a:t>
            </a:r>
            <a:r>
              <a:rPr lang="en-US" altLang="ko-KR" dirty="0" err="1"/>
              <a:t>url</a:t>
            </a:r>
            <a:r>
              <a:rPr lang="en-US" altLang="ko-KR" dirty="0"/>
              <a:t>, </a:t>
            </a:r>
            <a:r>
              <a:rPr lang="en-US" altLang="ko-KR" dirty="0" err="1"/>
              <a:t>tarball_path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Python</a:t>
            </a:r>
            <a:r>
              <a:rPr lang="ko-KR" altLang="en-US" dirty="0"/>
              <a:t>의 </a:t>
            </a:r>
            <a:r>
              <a:rPr lang="en-US" altLang="ko-KR" dirty="0" err="1"/>
              <a:t>urllib.request</a:t>
            </a:r>
            <a:r>
              <a:rPr lang="en-US" altLang="ko-KR" dirty="0"/>
              <a:t> </a:t>
            </a:r>
            <a:r>
              <a:rPr lang="ko-KR" altLang="en-US" dirty="0"/>
              <a:t>모듈을 사용하여 인터넷에서 파일을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주어진 </a:t>
            </a:r>
            <a:r>
              <a:rPr lang="en-US" altLang="ko-KR" dirty="0"/>
              <a:t>URL</a:t>
            </a:r>
            <a:r>
              <a:rPr lang="ko-KR" altLang="en-US" dirty="0"/>
              <a:t>에서 파일을 다운로드하고 로컬 파일 경로인 </a:t>
            </a:r>
            <a:r>
              <a:rPr lang="en-US" altLang="ko-KR" dirty="0" err="1"/>
              <a:t>tarball_path</a:t>
            </a:r>
            <a:r>
              <a:rPr lang="ko-KR" altLang="en-US" dirty="0"/>
              <a:t>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r>
              <a:rPr lang="en-US" altLang="ko-KR" dirty="0" err="1"/>
              <a:t>tarfile.open</a:t>
            </a:r>
            <a:r>
              <a:rPr lang="en-US" altLang="ko-KR" dirty="0"/>
              <a:t>(</a:t>
            </a:r>
            <a:r>
              <a:rPr lang="en-US" altLang="ko-KR" dirty="0" err="1"/>
              <a:t>tarball_path</a:t>
            </a:r>
            <a:r>
              <a:rPr lang="en-US" altLang="ko-KR" dirty="0"/>
              <a:t>) as </a:t>
            </a:r>
            <a:r>
              <a:rPr lang="en-US" altLang="ko-KR" dirty="0" err="1"/>
              <a:t>housing_tarball</a:t>
            </a:r>
            <a:endParaRPr lang="en-US" altLang="ko-KR" dirty="0" smtClean="0"/>
          </a:p>
          <a:p>
            <a:pPr lvl="1"/>
            <a:r>
              <a:rPr lang="ko-KR" altLang="en-US" dirty="0"/>
              <a:t>지정된 경로</a:t>
            </a:r>
            <a:r>
              <a:rPr lang="en-US" altLang="ko-KR" dirty="0"/>
              <a:t>(</a:t>
            </a:r>
            <a:r>
              <a:rPr lang="en-US" altLang="ko-KR" dirty="0" err="1"/>
              <a:t>tarball_path</a:t>
            </a:r>
            <a:r>
              <a:rPr lang="en-US" altLang="ko-KR" dirty="0"/>
              <a:t>)</a:t>
            </a:r>
            <a:r>
              <a:rPr lang="ko-KR" altLang="en-US" dirty="0"/>
              <a:t>에 있는 </a:t>
            </a:r>
            <a:r>
              <a:rPr lang="en-US" altLang="ko-KR" dirty="0"/>
              <a:t>tar </a:t>
            </a:r>
            <a:r>
              <a:rPr lang="ko-KR" altLang="en-US" dirty="0"/>
              <a:t>아카이브 파일을 </a:t>
            </a:r>
            <a:r>
              <a:rPr lang="ko-KR" altLang="en-US" dirty="0" err="1" smtClean="0"/>
              <a:t>엽고</a:t>
            </a:r>
            <a:r>
              <a:rPr lang="ko-KR" altLang="en-US" dirty="0" smtClean="0"/>
              <a:t> </a:t>
            </a:r>
            <a:r>
              <a:rPr lang="ko-KR" altLang="en-US" dirty="0"/>
              <a:t>해당 파일을 조작하기 위한 </a:t>
            </a:r>
            <a:r>
              <a:rPr lang="en-US" altLang="ko-KR" dirty="0" err="1"/>
              <a:t>housing_tarball</a:t>
            </a:r>
            <a:r>
              <a:rPr lang="en-US" altLang="ko-KR" dirty="0"/>
              <a:t> </a:t>
            </a:r>
            <a:r>
              <a:rPr lang="ko-KR" altLang="en-US" dirty="0"/>
              <a:t>객체를 생성</a:t>
            </a:r>
            <a:endParaRPr lang="en-US" altLang="ko-KR" dirty="0" smtClean="0"/>
          </a:p>
          <a:p>
            <a:r>
              <a:rPr lang="en-US" altLang="ko-KR" dirty="0" err="1"/>
              <a:t>housing_tarball.extractall</a:t>
            </a:r>
            <a:r>
              <a:rPr lang="en-US" altLang="ko-KR" dirty="0"/>
              <a:t>(path="datasets"):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housing_tarball</a:t>
            </a:r>
            <a:r>
              <a:rPr lang="en-US" altLang="ko-KR" dirty="0" smtClean="0"/>
              <a:t> </a:t>
            </a:r>
            <a:r>
              <a:rPr lang="ko-KR" altLang="en-US" dirty="0"/>
              <a:t>객체의 </a:t>
            </a:r>
            <a:r>
              <a:rPr lang="en-US" altLang="ko-KR" dirty="0" err="1"/>
              <a:t>extractall</a:t>
            </a:r>
            <a:r>
              <a:rPr lang="en-US" altLang="ko-KR" dirty="0"/>
              <a:t>() </a:t>
            </a:r>
            <a:r>
              <a:rPr lang="ko-KR" altLang="en-US" dirty="0"/>
              <a:t>메서드를 호출하여 아카이브 파일의 모든 내용을 지정된 디렉토리</a:t>
            </a:r>
            <a:r>
              <a:rPr lang="en-US" altLang="ko-KR" dirty="0"/>
              <a:t>(path="datasets")</a:t>
            </a:r>
            <a:r>
              <a:rPr lang="ko-KR" altLang="en-US" dirty="0"/>
              <a:t>에 </a:t>
            </a:r>
            <a:r>
              <a:rPr lang="ko-KR" altLang="en-US" dirty="0" smtClean="0"/>
              <a:t>추출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/>
              <a:t>pd.read_csv</a:t>
            </a:r>
            <a:r>
              <a:rPr lang="en-US" altLang="ko-KR" dirty="0"/>
              <a:t>(Path("datasets/housing/housing.csv</a:t>
            </a:r>
            <a:r>
              <a:rPr lang="en-US" altLang="ko-KR" dirty="0" smtClean="0"/>
              <a:t>"))</a:t>
            </a:r>
          </a:p>
          <a:p>
            <a:pPr lvl="1"/>
            <a:r>
              <a:rPr lang="en-US" altLang="ko-KR" dirty="0" err="1"/>
              <a:t>pd.read_csv</a:t>
            </a:r>
            <a:r>
              <a:rPr lang="en-US" altLang="ko-KR" dirty="0"/>
              <a:t>(): </a:t>
            </a:r>
            <a:r>
              <a:rPr lang="en-US" altLang="ko-KR" dirty="0" smtClean="0"/>
              <a:t>CSV </a:t>
            </a:r>
            <a:r>
              <a:rPr lang="ko-KR" altLang="en-US" dirty="0"/>
              <a:t>파일을 읽어서 데이터프레임</a:t>
            </a:r>
            <a:r>
              <a:rPr lang="en-US" altLang="ko-KR" dirty="0"/>
              <a:t>(</a:t>
            </a:r>
            <a:r>
              <a:rPr lang="en-US" altLang="ko-KR" dirty="0" err="1"/>
              <a:t>DataFrame</a:t>
            </a:r>
            <a:r>
              <a:rPr lang="en-US" altLang="ko-KR" dirty="0"/>
              <a:t>) </a:t>
            </a:r>
            <a:r>
              <a:rPr lang="ko-KR" altLang="en-US" dirty="0"/>
              <a:t>객체로 </a:t>
            </a:r>
            <a:r>
              <a:rPr lang="ko-KR" altLang="en-US" dirty="0" smtClean="0"/>
              <a:t>변환</a:t>
            </a:r>
            <a:endParaRPr lang="en-US" altLang="ko-KR" dirty="0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520255" y="1988213"/>
            <a:ext cx="5427641" cy="33946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 anchorCtr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200"/>
              </a:lnSpc>
              <a:buNone/>
            </a:pPr>
            <a:r>
              <a:rPr lang="en-US" altLang="ko-KR" sz="1700" dirty="0" smtClean="0"/>
              <a:t>from </a:t>
            </a:r>
            <a:r>
              <a:rPr lang="en-US" altLang="ko-KR" sz="1700" dirty="0" err="1"/>
              <a:t>pathlib</a:t>
            </a:r>
            <a:r>
              <a:rPr lang="en-US" altLang="ko-KR" sz="1700" dirty="0"/>
              <a:t> import Path</a:t>
            </a:r>
          </a:p>
          <a:p>
            <a:pPr marL="0" indent="0">
              <a:lnSpc>
                <a:spcPts val="1200"/>
              </a:lnSpc>
              <a:buNone/>
            </a:pPr>
            <a:r>
              <a:rPr lang="en-US" altLang="ko-KR" sz="1700" dirty="0"/>
              <a:t>import pandas as </a:t>
            </a:r>
            <a:r>
              <a:rPr lang="en-US" altLang="ko-KR" sz="1700" dirty="0" err="1"/>
              <a:t>pd</a:t>
            </a:r>
            <a:endParaRPr lang="en-US" altLang="ko-KR" sz="1700" dirty="0"/>
          </a:p>
          <a:p>
            <a:pPr marL="0" indent="0">
              <a:lnSpc>
                <a:spcPts val="1200"/>
              </a:lnSpc>
              <a:buNone/>
            </a:pPr>
            <a:r>
              <a:rPr lang="en-US" altLang="ko-KR" sz="1700" dirty="0"/>
              <a:t>import </a:t>
            </a:r>
            <a:r>
              <a:rPr lang="en-US" altLang="ko-KR" sz="1700" dirty="0" err="1"/>
              <a:t>tarfile</a:t>
            </a:r>
            <a:endParaRPr lang="en-US" altLang="ko-KR" sz="1700" dirty="0"/>
          </a:p>
          <a:p>
            <a:pPr marL="0" indent="0">
              <a:lnSpc>
                <a:spcPts val="1200"/>
              </a:lnSpc>
              <a:buNone/>
            </a:pPr>
            <a:r>
              <a:rPr lang="en-US" altLang="ko-KR" sz="1700" dirty="0"/>
              <a:t>import </a:t>
            </a:r>
            <a:r>
              <a:rPr lang="en-US" altLang="ko-KR" sz="1700" dirty="0" err="1"/>
              <a:t>urllib.request</a:t>
            </a:r>
            <a:endParaRPr lang="en-US" altLang="ko-KR" sz="1700" dirty="0"/>
          </a:p>
          <a:p>
            <a:pPr marL="0" indent="0">
              <a:lnSpc>
                <a:spcPts val="1200"/>
              </a:lnSpc>
              <a:buNone/>
            </a:pPr>
            <a:r>
              <a:rPr lang="en-US" altLang="ko-KR" sz="1700" dirty="0" err="1"/>
              <a:t>def</a:t>
            </a:r>
            <a:r>
              <a:rPr lang="en-US" altLang="ko-KR" sz="1700" dirty="0"/>
              <a:t> </a:t>
            </a:r>
            <a:r>
              <a:rPr lang="en-US" altLang="ko-KR" sz="1700" dirty="0" err="1"/>
              <a:t>load_housing_data</a:t>
            </a:r>
            <a:r>
              <a:rPr lang="en-US" altLang="ko-KR" sz="1700" dirty="0"/>
              <a:t>():</a:t>
            </a:r>
          </a:p>
          <a:p>
            <a:pPr marL="457200" lvl="1" indent="0">
              <a:lnSpc>
                <a:spcPts val="1200"/>
              </a:lnSpc>
              <a:buNone/>
            </a:pPr>
            <a:r>
              <a:rPr lang="en-US" altLang="ko-KR" sz="1700" dirty="0" err="1"/>
              <a:t>tarball_path</a:t>
            </a:r>
            <a:r>
              <a:rPr lang="en-US" altLang="ko-KR" sz="1700" dirty="0"/>
              <a:t> = Path("datasets/housing.tgz")</a:t>
            </a:r>
          </a:p>
          <a:p>
            <a:pPr marL="457200" lvl="1" indent="0">
              <a:lnSpc>
                <a:spcPts val="1200"/>
              </a:lnSpc>
              <a:buNone/>
            </a:pPr>
            <a:r>
              <a:rPr lang="en-US" altLang="ko-KR" sz="1700" dirty="0" smtClean="0"/>
              <a:t>if </a:t>
            </a:r>
            <a:r>
              <a:rPr lang="en-US" altLang="ko-KR" sz="1700" dirty="0"/>
              <a:t>not </a:t>
            </a:r>
            <a:r>
              <a:rPr lang="en-US" altLang="ko-KR" sz="1700" dirty="0" err="1"/>
              <a:t>tarball_path.is_file</a:t>
            </a:r>
            <a:r>
              <a:rPr lang="en-US" altLang="ko-KR" sz="1700" dirty="0"/>
              <a:t>():</a:t>
            </a:r>
          </a:p>
          <a:p>
            <a:pPr marL="914400" lvl="2" indent="0">
              <a:lnSpc>
                <a:spcPts val="1200"/>
              </a:lnSpc>
              <a:buNone/>
            </a:pPr>
            <a:r>
              <a:rPr lang="en-US" altLang="ko-KR" sz="1700" dirty="0"/>
              <a:t>Path("datasets").</a:t>
            </a:r>
            <a:r>
              <a:rPr lang="en-US" altLang="ko-KR" sz="1700" dirty="0" err="1"/>
              <a:t>mkdir</a:t>
            </a:r>
            <a:r>
              <a:rPr lang="en-US" altLang="ko-KR" sz="1700" dirty="0"/>
              <a:t>(parents=True, </a:t>
            </a:r>
            <a:r>
              <a:rPr lang="en-US" altLang="ko-KR" sz="1700" dirty="0" err="1"/>
              <a:t>exist_ok</a:t>
            </a:r>
            <a:r>
              <a:rPr lang="en-US" altLang="ko-KR" sz="1700" dirty="0"/>
              <a:t>=True)</a:t>
            </a:r>
          </a:p>
          <a:p>
            <a:pPr marL="914400" lvl="2" indent="0">
              <a:lnSpc>
                <a:spcPts val="1200"/>
              </a:lnSpc>
              <a:buNone/>
            </a:pPr>
            <a:r>
              <a:rPr lang="en-US" altLang="ko-KR" sz="1700" dirty="0" err="1"/>
              <a:t>url</a:t>
            </a:r>
            <a:r>
              <a:rPr lang="en-US" altLang="ko-KR" sz="1700" dirty="0"/>
              <a:t> = "https://github.com/</a:t>
            </a:r>
            <a:r>
              <a:rPr lang="en-US" altLang="ko-KR" sz="1700" dirty="0" err="1"/>
              <a:t>ageron</a:t>
            </a:r>
            <a:r>
              <a:rPr lang="en-US" altLang="ko-KR" sz="1700" dirty="0"/>
              <a:t>/data/raw/main/housing.tgz"</a:t>
            </a:r>
          </a:p>
          <a:p>
            <a:pPr marL="914400" lvl="2" indent="0">
              <a:lnSpc>
                <a:spcPts val="1200"/>
              </a:lnSpc>
              <a:buNone/>
            </a:pPr>
            <a:r>
              <a:rPr lang="en-US" altLang="ko-KR" sz="1700" dirty="0" err="1"/>
              <a:t>urllib.request.urlretrieve</a:t>
            </a:r>
            <a:r>
              <a:rPr lang="en-US" altLang="ko-KR" sz="1700" dirty="0"/>
              <a:t>(</a:t>
            </a:r>
            <a:r>
              <a:rPr lang="en-US" altLang="ko-KR" sz="1700" dirty="0" err="1"/>
              <a:t>url</a:t>
            </a:r>
            <a:r>
              <a:rPr lang="en-US" altLang="ko-KR" sz="1700" dirty="0"/>
              <a:t>, </a:t>
            </a:r>
            <a:r>
              <a:rPr lang="en-US" altLang="ko-KR" sz="1700" dirty="0" err="1"/>
              <a:t>tarball_path</a:t>
            </a:r>
            <a:r>
              <a:rPr lang="en-US" altLang="ko-KR" sz="1700" dirty="0"/>
              <a:t>)</a:t>
            </a:r>
          </a:p>
          <a:p>
            <a:pPr marL="914400" lvl="2" indent="0">
              <a:lnSpc>
                <a:spcPts val="1200"/>
              </a:lnSpc>
              <a:buNone/>
            </a:pPr>
            <a:r>
              <a:rPr lang="en-US" altLang="ko-KR" sz="1700" dirty="0"/>
              <a:t>with </a:t>
            </a:r>
            <a:r>
              <a:rPr lang="en-US" altLang="ko-KR" sz="1700" dirty="0" err="1"/>
              <a:t>tarfile.open</a:t>
            </a:r>
            <a:r>
              <a:rPr lang="en-US" altLang="ko-KR" sz="1700" dirty="0"/>
              <a:t>(</a:t>
            </a:r>
            <a:r>
              <a:rPr lang="en-US" altLang="ko-KR" sz="1700" dirty="0" err="1"/>
              <a:t>tarball_path</a:t>
            </a:r>
            <a:r>
              <a:rPr lang="en-US" altLang="ko-KR" sz="1700" dirty="0"/>
              <a:t>) as </a:t>
            </a:r>
            <a:r>
              <a:rPr lang="en-US" altLang="ko-KR" sz="1700" dirty="0" err="1"/>
              <a:t>housing_tarball</a:t>
            </a:r>
            <a:r>
              <a:rPr lang="en-US" altLang="ko-KR" sz="1700" dirty="0"/>
              <a:t>:</a:t>
            </a:r>
          </a:p>
          <a:p>
            <a:pPr marL="1371600" lvl="3" indent="0">
              <a:lnSpc>
                <a:spcPts val="1200"/>
              </a:lnSpc>
              <a:buNone/>
            </a:pPr>
            <a:r>
              <a:rPr lang="en-US" altLang="ko-KR" sz="1700" dirty="0" err="1"/>
              <a:t>housing_tarball.extractall</a:t>
            </a:r>
            <a:r>
              <a:rPr lang="en-US" altLang="ko-KR" sz="1700" dirty="0"/>
              <a:t>(path="datasets")</a:t>
            </a:r>
          </a:p>
          <a:p>
            <a:pPr marL="457200" lvl="1" indent="0">
              <a:lnSpc>
                <a:spcPts val="1200"/>
              </a:lnSpc>
              <a:buNone/>
            </a:pPr>
            <a:r>
              <a:rPr lang="en-US" altLang="ko-KR" sz="1700" dirty="0"/>
              <a:t>return </a:t>
            </a:r>
            <a:r>
              <a:rPr lang="en-US" altLang="ko-KR" sz="1700" dirty="0" err="1"/>
              <a:t>pd.read_csv</a:t>
            </a:r>
            <a:r>
              <a:rPr lang="en-US" altLang="ko-KR" sz="1700" dirty="0"/>
              <a:t>(Path("datasets/housing/housing.csv"))</a:t>
            </a:r>
          </a:p>
          <a:p>
            <a:pPr marL="0" indent="0">
              <a:lnSpc>
                <a:spcPts val="1200"/>
              </a:lnSpc>
              <a:buNone/>
            </a:pPr>
            <a:r>
              <a:rPr lang="en-US" altLang="ko-KR" sz="1700" dirty="0"/>
              <a:t>housing = </a:t>
            </a:r>
            <a:r>
              <a:rPr lang="en-US" altLang="ko-KR" sz="1700" dirty="0" err="1"/>
              <a:t>load_housing_data</a:t>
            </a:r>
            <a:r>
              <a:rPr lang="en-US" altLang="ko-KR" sz="1700" dirty="0"/>
              <a:t>()</a:t>
            </a:r>
            <a:endParaRPr lang="en-US" altLang="ko-KR" sz="17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520255" y="1657424"/>
            <a:ext cx="1011815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2-1&gt;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199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50_TF89213316_Win32_OJ108761954" id="{2C949246-E701-4358-AE1D-5E981A9339C9}" vid="{1C9D17EB-7AF8-47B4-A0BF-F0125A4D3E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0D7697-8E53-4EA8-8CBB-9C19575257BF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프레젠테이션</Template>
  <TotalTime>21186</TotalTime>
  <Words>4007</Words>
  <Application>Microsoft Office PowerPoint</Application>
  <PresentationFormat>와이드스크린</PresentationFormat>
  <Paragraphs>501</Paragraphs>
  <Slides>40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8" baseType="lpstr">
      <vt:lpstr>Avenir Next LT Pro</vt:lpstr>
      <vt:lpstr>HY중고딕</vt:lpstr>
      <vt:lpstr>굴림체</vt:lpstr>
      <vt:lpstr>나눔스퀘어</vt:lpstr>
      <vt:lpstr>나눔스퀘어 Bold</vt:lpstr>
      <vt:lpstr>나눔스퀘어 ExtraBold</vt:lpstr>
      <vt:lpstr>돋움체</vt:lpstr>
      <vt:lpstr>맑은 고딕</vt:lpstr>
      <vt:lpstr>시스템 서체</vt:lpstr>
      <vt:lpstr>Arial</vt:lpstr>
      <vt:lpstr>Arial Black</vt:lpstr>
      <vt:lpstr>Calibri</vt:lpstr>
      <vt:lpstr>Cambria</vt:lpstr>
      <vt:lpstr>Century</vt:lpstr>
      <vt:lpstr>Consolas</vt:lpstr>
      <vt:lpstr>Times New Roman</vt:lpstr>
      <vt:lpstr>Wingdings</vt:lpstr>
      <vt:lpstr>AccentBoxVTI</vt:lpstr>
      <vt:lpstr>어프렌티스 프로젝트</vt:lpstr>
      <vt:lpstr>PowerPoint 프레젠테이션</vt:lpstr>
      <vt:lpstr>PowerPoint 프레젠테이션</vt:lpstr>
      <vt:lpstr>PowerPoint 프레젠테이션</vt:lpstr>
      <vt:lpstr>PowerPoint 프레젠테이션</vt:lpstr>
      <vt:lpstr>1. 큰 그림 보기(Look at the Big Picture)</vt:lpstr>
      <vt:lpstr>1. 큰 그림 보기(Look at the Big Picture)</vt:lpstr>
      <vt:lpstr>2. 데이터 수집</vt:lpstr>
      <vt:lpstr>2. 데이터 수집</vt:lpstr>
      <vt:lpstr>2. 데이터 수집</vt:lpstr>
      <vt:lpstr>2. 데이터 수집</vt:lpstr>
      <vt:lpstr>2. 데이터 수집</vt:lpstr>
      <vt:lpstr>2. 데이터 수집</vt:lpstr>
      <vt:lpstr>2. 데이터 수집</vt:lpstr>
      <vt:lpstr>2. 데이터 수집</vt:lpstr>
      <vt:lpstr>2. 데이터 수집</vt:lpstr>
      <vt:lpstr>2. 데이터 수집</vt:lpstr>
      <vt:lpstr>2. 데이터 수집</vt:lpstr>
      <vt:lpstr>3. 데이터 이해를 위한 탐색과 시각화</vt:lpstr>
      <vt:lpstr>3. 데이터 이해를 위한 탐색과 시각화</vt:lpstr>
      <vt:lpstr>3. 데이터 이해를 위한 탐색과 시각화</vt:lpstr>
      <vt:lpstr>3. 데이터 이해를 위한 탐색과 시각화</vt:lpstr>
      <vt:lpstr>3. 데이터 이해를 위한 탐색과 시각화</vt:lpstr>
      <vt:lpstr>3. 데이터 이해를 위한 탐색과 시각화</vt:lpstr>
      <vt:lpstr>3. 데이터 이해를 위한 탐색과 시각화</vt:lpstr>
      <vt:lpstr>3. 데이터 이해를 위한 탐색과 시각화</vt:lpstr>
      <vt:lpstr>3. 데이터 이해를 위한 탐색과 시각화</vt:lpstr>
      <vt:lpstr>3. 데이터 이해를 위한 탐색과 시각화</vt:lpstr>
      <vt:lpstr>3. 데이터 이해를 위한 탐색과 시각화</vt:lpstr>
      <vt:lpstr>3. 데이터 이해를 위한 탐색과 시각화</vt:lpstr>
      <vt:lpstr>3. 데이터 이해를 위한 탐색과 시각화</vt:lpstr>
      <vt:lpstr>3. 데이터 이해를 위한 탐색과 시각화</vt:lpstr>
      <vt:lpstr>3. 데이터 이해를 위한 탐색과 시각화</vt:lpstr>
      <vt:lpstr>3. 데이터 이해를 위한 탐색과 시각화</vt:lpstr>
      <vt:lpstr>3. 데이터 이해를 위한 탐색과 시각화</vt:lpstr>
      <vt:lpstr>3. 데이터 이해를 위한 탐색과 시각화</vt:lpstr>
      <vt:lpstr>3. 데이터 이해를 위한 탐색과 시각화</vt:lpstr>
      <vt:lpstr>3. 데이터 이해를 위한 탐색과 시각화</vt:lpstr>
      <vt:lpstr>3. 데이터 이해를 위한 탐색과 시각화</vt:lpstr>
      <vt:lpstr>3. 데이터 이해를 위한 탐색과 시각화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</dc:title>
  <dc:creator>jae kim</dc:creator>
  <cp:lastModifiedBy>USER</cp:lastModifiedBy>
  <cp:revision>272</cp:revision>
  <cp:lastPrinted>2023-07-21T02:20:09Z</cp:lastPrinted>
  <dcterms:created xsi:type="dcterms:W3CDTF">2023-07-03T05:14:07Z</dcterms:created>
  <dcterms:modified xsi:type="dcterms:W3CDTF">2023-09-18T03:15:56Z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